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1749" r:id="rId3"/>
    <p:sldId id="1713" r:id="rId4"/>
    <p:sldId id="1748" r:id="rId5"/>
    <p:sldId id="1734" r:id="rId6"/>
    <p:sldId id="1782" r:id="rId7"/>
    <p:sldId id="1714" r:id="rId8"/>
    <p:sldId id="1750" r:id="rId9"/>
    <p:sldId id="1720" r:id="rId10"/>
    <p:sldId id="1711" r:id="rId11"/>
    <p:sldId id="1721" r:id="rId12"/>
    <p:sldId id="1751" r:id="rId13"/>
    <p:sldId id="1752" r:id="rId14"/>
    <p:sldId id="1753" r:id="rId15"/>
    <p:sldId id="1754" r:id="rId16"/>
    <p:sldId id="1723" r:id="rId17"/>
    <p:sldId id="1724" r:id="rId18"/>
    <p:sldId id="1725" r:id="rId19"/>
    <p:sldId id="1755" r:id="rId20"/>
    <p:sldId id="1756" r:id="rId21"/>
    <p:sldId id="1758" r:id="rId22"/>
    <p:sldId id="1757" r:id="rId23"/>
    <p:sldId id="1761" r:id="rId24"/>
    <p:sldId id="1759" r:id="rId25"/>
    <p:sldId id="1760" r:id="rId26"/>
    <p:sldId id="1727" r:id="rId27"/>
    <p:sldId id="1728" r:id="rId28"/>
    <p:sldId id="1762" r:id="rId29"/>
    <p:sldId id="1729" r:id="rId30"/>
    <p:sldId id="1763" r:id="rId31"/>
    <p:sldId id="1764" r:id="rId32"/>
    <p:sldId id="1715" r:id="rId33"/>
    <p:sldId id="1765" r:id="rId34"/>
    <p:sldId id="1731" r:id="rId35"/>
    <p:sldId id="1784" r:id="rId36"/>
    <p:sldId id="1732" r:id="rId37"/>
    <p:sldId id="1785" r:id="rId38"/>
    <p:sldId id="1719" r:id="rId39"/>
    <p:sldId id="1766" r:id="rId40"/>
    <p:sldId id="1733" r:id="rId41"/>
    <p:sldId id="1736" r:id="rId42"/>
    <p:sldId id="1768" r:id="rId43"/>
    <p:sldId id="1716" r:id="rId44"/>
    <p:sldId id="1783" r:id="rId45"/>
    <p:sldId id="1738" r:id="rId46"/>
    <p:sldId id="1769" r:id="rId47"/>
    <p:sldId id="1740" r:id="rId48"/>
    <p:sldId id="1742" r:id="rId49"/>
    <p:sldId id="1770" r:id="rId50"/>
    <p:sldId id="1741" r:id="rId51"/>
    <p:sldId id="1771" r:id="rId52"/>
    <p:sldId id="1773" r:id="rId53"/>
    <p:sldId id="1717" r:id="rId54"/>
    <p:sldId id="1767" r:id="rId55"/>
    <p:sldId id="1774" r:id="rId56"/>
    <p:sldId id="1743" r:id="rId57"/>
    <p:sldId id="1779" r:id="rId58"/>
    <p:sldId id="1780" r:id="rId59"/>
    <p:sldId id="1781" r:id="rId60"/>
    <p:sldId id="1718" r:id="rId61"/>
    <p:sldId id="1747" r:id="rId62"/>
    <p:sldId id="1744" r:id="rId63"/>
    <p:sldId id="1777" r:id="rId64"/>
    <p:sldId id="1745" r:id="rId65"/>
    <p:sldId id="1776" r:id="rId66"/>
    <p:sldId id="1746" r:id="rId67"/>
    <p:sldId id="1775" r:id="rId68"/>
    <p:sldId id="1778" r:id="rId69"/>
    <p:sldId id="1786" r:id="rId70"/>
    <p:sldId id="270" r:id="rId71"/>
  </p:sldIdLst>
  <p:sldSz cx="12192000" cy="6858000"/>
  <p:notesSz cx="7102475" cy="102330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5" userDrawn="1">
          <p15:clr>
            <a:srgbClr val="A4A3A4"/>
          </p15:clr>
        </p15:guide>
        <p15:guide id="2" pos="57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3040"/>
    <a:srgbClr val="05AAEA"/>
    <a:srgbClr val="04AAEA"/>
    <a:srgbClr val="D70774"/>
    <a:srgbClr val="91348F"/>
    <a:srgbClr val="03ACEC"/>
    <a:srgbClr val="6C4D9E"/>
    <a:srgbClr val="959293"/>
    <a:srgbClr val="B2B2B2"/>
    <a:srgbClr val="DDC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72860" autoAdjust="0"/>
  </p:normalViewPr>
  <p:slideViewPr>
    <p:cSldViewPr snapToGrid="0" showGuides="1">
      <p:cViewPr varScale="1">
        <p:scale>
          <a:sx n="70" d="100"/>
          <a:sy n="70" d="100"/>
        </p:scale>
        <p:origin x="576" y="48"/>
      </p:cViewPr>
      <p:guideLst>
        <p:guide orient="horz" pos="3045"/>
        <p:guide pos="5790"/>
      </p:guideLst>
    </p:cSldViewPr>
  </p:slideViewPr>
  <p:outlineViewPr>
    <p:cViewPr>
      <p:scale>
        <a:sx n="33" d="100"/>
        <a:sy n="33" d="100"/>
      </p:scale>
      <p:origin x="0" y="-442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84" d="100"/>
          <a:sy n="84" d="100"/>
        </p:scale>
        <p:origin x="1368" y="-10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theme" Target="../theme/theme3.xml"/><Relationship Id="rId4" Type="http://schemas.openxmlformats.org/officeDocument/2006/relationships/image" Target="../media/image27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80000" r="-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" y="255402"/>
            <a:ext cx="1692504" cy="665012"/>
          </a:xfrm>
          <a:prstGeom prst="rect">
            <a:avLst/>
          </a:prstGeom>
        </p:spPr>
      </p:pic>
      <p:pic>
        <p:nvPicPr>
          <p:cNvPr id="7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6891" y="255393"/>
            <a:ext cx="837475" cy="61960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"/>
          </p:nvPr>
        </p:nvSpPr>
        <p:spPr>
          <a:xfrm>
            <a:off x="0" y="9550823"/>
            <a:ext cx="2877165" cy="682202"/>
          </a:xfrm>
          <a:prstGeom prst="rect">
            <a:avLst/>
          </a:prstGeom>
        </p:spPr>
        <p:txBody>
          <a:bodyPr vert="horz" lIns="98408" tIns="49209" rIns="98408" bIns="49209" rtlCol="0" anchor="b"/>
          <a:lstStyle>
            <a:lvl1pPr algn="l">
              <a:defRPr sz="300"/>
            </a:lvl1pPr>
          </a:lstStyle>
          <a:p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nfayem.imoromensah@hotmail.com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5109" y="9571837"/>
            <a:ext cx="1612296" cy="284045"/>
          </a:xfrm>
          <a:prstGeom prst="rect">
            <a:avLst/>
          </a:prstGeom>
          <a:noFill/>
        </p:spPr>
        <p:txBody>
          <a:bodyPr wrap="square" lIns="98408" tIns="49209" rIns="98408" bIns="49209" rtlCol="0">
            <a:spAutoFit/>
          </a:bodyPr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Ashaiman, 2021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"/>
          </p:nvPr>
        </p:nvSpPr>
        <p:spPr>
          <a:xfrm>
            <a:off x="6524317" y="9548437"/>
            <a:ext cx="578180" cy="682202"/>
          </a:xfrm>
          <a:prstGeom prst="rect">
            <a:avLst/>
          </a:prstGeom>
        </p:spPr>
        <p:txBody>
          <a:bodyPr vert="horz" lIns="98408" tIns="49209" rIns="98408" bIns="49209" rtlCol="0" anchor="b"/>
          <a:lstStyle>
            <a:lvl1pPr algn="r">
              <a:defRPr sz="300"/>
            </a:lvl1pPr>
          </a:lstStyle>
          <a:p>
            <a:fld id="{809E0A98-0A86-4CC2-9032-FA6409CF6FF4}" type="slidenum">
              <a:rPr lang="en-GB" sz="1200" b="1" smtClean="0"/>
              <a:t>‹#›</a:t>
            </a:fld>
            <a:endParaRPr lang="en-GB" sz="1200" b="1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3252796D-2E68-40DA-AE50-EBB3374EE3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012000" y="255399"/>
            <a:ext cx="3078515" cy="513780"/>
          </a:xfrm>
          <a:prstGeom prst="rect">
            <a:avLst/>
          </a:prstGeom>
        </p:spPr>
        <p:txBody>
          <a:bodyPr vert="horz" lIns="98408" tIns="49209" rIns="98408" bIns="49209" rtlCol="0" anchor="ctr"/>
          <a:lstStyle>
            <a:lvl1pPr algn="l">
              <a:defRPr sz="300"/>
            </a:lvl1pPr>
          </a:lstStyle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NEUROSCIENCE (DNM 308)</a:t>
            </a:r>
          </a:p>
        </p:txBody>
      </p:sp>
    </p:spTree>
    <p:extLst>
      <p:ext uri="{BB962C8B-B14F-4D97-AF65-F5344CB8AC3E}">
        <p14:creationId xmlns:p14="http://schemas.microsoft.com/office/powerpoint/2010/main" val="138906181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theme" Target="../theme/theme2.xml"/><Relationship Id="rId4" Type="http://schemas.openxmlformats.org/officeDocument/2006/relationships/image" Target="../media/image25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80000" r="-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7" y="9550836"/>
            <a:ext cx="2899144" cy="682202"/>
          </a:xfrm>
          <a:prstGeom prst="rect">
            <a:avLst/>
          </a:prstGeom>
        </p:spPr>
        <p:txBody>
          <a:bodyPr vert="horz" lIns="98408" tIns="49209" rIns="98408" bIns="49209" rtlCol="0" anchor="b"/>
          <a:lstStyle>
            <a:lvl1pPr algn="l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 b="1"/>
              <a:t>nfayem.imoromensah@hotmail.com</a:t>
            </a:r>
            <a:endParaRPr lang="en-GB" b="1" dirty="0"/>
          </a:p>
        </p:txBody>
      </p:sp>
      <p:pic>
        <p:nvPicPr>
          <p:cNvPr id="9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" y="258362"/>
            <a:ext cx="1692504" cy="659053"/>
          </a:xfrm>
          <a:prstGeom prst="rect">
            <a:avLst/>
          </a:prstGeom>
        </p:spPr>
      </p:pic>
      <p:pic>
        <p:nvPicPr>
          <p:cNvPr id="10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6891" y="258374"/>
            <a:ext cx="837475" cy="6196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5024" y="9739116"/>
            <a:ext cx="1248705" cy="284045"/>
          </a:xfrm>
          <a:prstGeom prst="rect">
            <a:avLst/>
          </a:prstGeom>
          <a:noFill/>
        </p:spPr>
        <p:txBody>
          <a:bodyPr wrap="none" lIns="98408" tIns="49209" rIns="98408" bIns="49209" rtlCol="0">
            <a:spAutoFit/>
          </a:bodyPr>
          <a:lstStyle/>
          <a:p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Ashaiman, 2021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6399053" y="9550836"/>
            <a:ext cx="709013" cy="682202"/>
          </a:xfrm>
          <a:prstGeom prst="rect">
            <a:avLst/>
          </a:prstGeom>
        </p:spPr>
        <p:txBody>
          <a:bodyPr vert="horz" lIns="98408" tIns="49209" rIns="98408" bIns="49209" rtlCol="0" anchor="b"/>
          <a:lstStyle>
            <a:lvl1pPr algn="r">
              <a:defRPr sz="1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7A1FCD5-D00D-44BD-A45A-8F0D778927F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>
          <a:xfrm>
            <a:off x="438741" y="5125932"/>
            <a:ext cx="6225034" cy="3980528"/>
          </a:xfrm>
          <a:prstGeom prst="rect">
            <a:avLst/>
          </a:prstGeom>
        </p:spPr>
        <p:txBody>
          <a:bodyPr vert="horz" lIns="98408" tIns="49209" rIns="98408" bIns="4920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7F0052F1-4E69-4295-B81D-5CE6D3CA77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012000" y="261054"/>
            <a:ext cx="3078515" cy="513780"/>
          </a:xfrm>
          <a:prstGeom prst="rect">
            <a:avLst/>
          </a:prstGeom>
        </p:spPr>
        <p:txBody>
          <a:bodyPr vert="horz" lIns="98408" tIns="49209" rIns="98408" bIns="49209" rtlCol="0" anchor="ctr"/>
          <a:lstStyle>
            <a:lvl1pPr algn="ctr">
              <a:def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NEUROSCIENCE (DNM 308)</a:t>
            </a:r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FCC702E1-2EB9-47C3-92F8-C80D94DF99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6350"/>
            <a:ext cx="6143625" cy="3455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81" tIns="47090" rIns="94181" bIns="47090"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40773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just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Roboto" panose="02000000000000000000" pitchFamily="2" charset="0"/>
        <a:cs typeface="+mn-cs"/>
      </a:defRPr>
    </a:lvl1pPr>
    <a:lvl2pPr marL="457200" algn="just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Roboto" panose="02000000000000000000" pitchFamily="2" charset="0"/>
        <a:cs typeface="+mn-cs"/>
      </a:defRPr>
    </a:lvl2pPr>
    <a:lvl3pPr marL="914400" algn="just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Roboto" panose="02000000000000000000" pitchFamily="2" charset="0"/>
        <a:cs typeface="+mn-cs"/>
      </a:defRPr>
    </a:lvl3pPr>
    <a:lvl4pPr marL="1371600" algn="just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Roboto" panose="02000000000000000000" pitchFamily="2" charset="0"/>
        <a:cs typeface="+mn-cs"/>
      </a:defRPr>
    </a:lvl4pPr>
    <a:lvl5pPr marL="1828800" algn="just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Roboto" panose="02000000000000000000" pitchFamily="2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**Project Background:**  </a:t>
            </a:r>
          </a:p>
          <a:p>
            <a:r>
              <a:rPr lang="en-GB" dirty="0"/>
              <a:t>  Addressing customer churn is crucial for </a:t>
            </a:r>
            <a:r>
              <a:rPr lang="en-GB" dirty="0" err="1"/>
              <a:t>Azubian</a:t>
            </a:r>
            <a:r>
              <a:rPr lang="en-GB" dirty="0"/>
              <a:t> Expresso, a telecom company in Africa. This project aims to use machine learning to predict churn, helping the company retain customers and enhance profitability.</a:t>
            </a:r>
          </a:p>
          <a:p>
            <a:endParaRPr lang="en-GB" dirty="0"/>
          </a:p>
          <a:p>
            <a:r>
              <a:rPr lang="en-GB" dirty="0"/>
              <a:t>- **Objective:**  </a:t>
            </a:r>
          </a:p>
          <a:p>
            <a:r>
              <a:rPr lang="en-GB" dirty="0"/>
              <a:t>  Develop machine learning models to predict customer churn, specifically identifying customers who may become inactive within 90 days.</a:t>
            </a:r>
          </a:p>
          <a:p>
            <a:endParaRPr lang="en-GB" dirty="0"/>
          </a:p>
          <a:p>
            <a:r>
              <a:rPr lang="en-GB" dirty="0"/>
              <a:t>- **Focus:**  </a:t>
            </a:r>
          </a:p>
          <a:p>
            <a:r>
              <a:rPr lang="en-GB" dirty="0"/>
              <a:t>  </a:t>
            </a:r>
            <a:r>
              <a:rPr lang="en-GB" dirty="0" err="1"/>
              <a:t>Analyze</a:t>
            </a:r>
            <a:r>
              <a:rPr lang="en-GB" dirty="0"/>
              <a:t> customer metrics and </a:t>
            </a:r>
            <a:r>
              <a:rPr lang="en-GB" dirty="0" err="1"/>
              <a:t>behaviors</a:t>
            </a:r>
            <a:r>
              <a:rPr lang="en-GB" dirty="0"/>
              <a:t> to understand churn drivers and provide actionable insights.</a:t>
            </a:r>
          </a:p>
          <a:p>
            <a:endParaRPr lang="en-GB" dirty="0"/>
          </a:p>
          <a:p>
            <a:r>
              <a:rPr lang="en-GB" dirty="0"/>
              <a:t>- **Outcome:**  </a:t>
            </a:r>
          </a:p>
          <a:p>
            <a:r>
              <a:rPr lang="en-GB" dirty="0"/>
              <a:t>  Enable targeted interventions to improve customer retention and satisfaction.</a:t>
            </a:r>
          </a:p>
          <a:p>
            <a:endParaRPr lang="en-GB" dirty="0"/>
          </a:p>
          <a:p>
            <a:r>
              <a:rPr lang="en-GB" dirty="0"/>
              <a:t>- **Impact:**  </a:t>
            </a:r>
          </a:p>
          <a:p>
            <a:r>
              <a:rPr lang="en-GB" dirty="0"/>
              <a:t>  Equip </a:t>
            </a:r>
            <a:r>
              <a:rPr lang="en-GB" dirty="0" err="1"/>
              <a:t>Azubian</a:t>
            </a:r>
            <a:r>
              <a:rPr lang="en-GB" dirty="0"/>
              <a:t> Expresso with data-driven strategies to reduce churn rates and support long-term business growth.</a:t>
            </a:r>
            <a:endParaRPr lang="en-G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 b="1"/>
              <a:t>nfayem.imoromensah@hotmail.com</a:t>
            </a:r>
            <a:endParaRPr lang="en-GB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1FCD5-D00D-44BD-A45A-8F0D778927F3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NEUROSCIENCE (DNM 308)</a:t>
            </a:r>
          </a:p>
        </p:txBody>
      </p:sp>
    </p:spTree>
    <p:extLst>
      <p:ext uri="{BB962C8B-B14F-4D97-AF65-F5344CB8AC3E}">
        <p14:creationId xmlns:p14="http://schemas.microsoft.com/office/powerpoint/2010/main" val="3403660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**Customer Information:** Identifies and categorizes customers, including unique IDs and geographical regions.</a:t>
            </a:r>
          </a:p>
          <a:p>
            <a:endParaRPr lang="en-GB" dirty="0"/>
          </a:p>
          <a:p>
            <a:r>
              <a:rPr lang="en-GB" dirty="0"/>
              <a:t>- **Usage Patterns:** Tracks customer </a:t>
            </a:r>
            <a:r>
              <a:rPr lang="en-GB" dirty="0" err="1"/>
              <a:t>behavior</a:t>
            </a:r>
            <a:r>
              <a:rPr lang="en-GB" dirty="0"/>
              <a:t> such as tenure, refill frequency, data usage, and communication patterns.</a:t>
            </a:r>
          </a:p>
          <a:p>
            <a:endParaRPr lang="en-GB" dirty="0"/>
          </a:p>
          <a:p>
            <a:r>
              <a:rPr lang="en-GB" dirty="0"/>
              <a:t>- **Revenue and Revenue Generation:** Covers financial metrics like monthly income, average revenue per user, and revenue generation frequency.</a:t>
            </a:r>
          </a:p>
          <a:p>
            <a:endParaRPr lang="en-GB" dirty="0"/>
          </a:p>
          <a:p>
            <a:r>
              <a:rPr lang="en-GB" dirty="0"/>
              <a:t>- **Activity Churn Indicators:** Measures activity consistency and potential churn indicators based on recent engagement.</a:t>
            </a:r>
          </a:p>
          <a:p>
            <a:endParaRPr lang="en-GB" dirty="0"/>
          </a:p>
          <a:p>
            <a:r>
              <a:rPr lang="en-GB" dirty="0"/>
              <a:t>- **Target Variable:** Indicates whether a customer has churned or not.</a:t>
            </a:r>
          </a:p>
          <a:p>
            <a:endParaRPr lang="en-GB" dirty="0"/>
          </a:p>
          <a:p>
            <a:r>
              <a:rPr lang="en-GB" dirty="0"/>
              <a:t>- **Feature Engineered Variable:** Estimates recent customer activity by integrating various engagement features to predict churn risk.</a:t>
            </a:r>
            <a:endParaRPr lang="en-G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 b="1"/>
              <a:t>nfayem.imoromensah@hotmail.com</a:t>
            </a:r>
            <a:endParaRPr lang="en-GB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1FCD5-D00D-44BD-A45A-8F0D778927F3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NEUROSCIENCE (DNM 308)</a:t>
            </a:r>
          </a:p>
        </p:txBody>
      </p:sp>
    </p:spTree>
    <p:extLst>
      <p:ext uri="{BB962C8B-B14F-4D97-AF65-F5344CB8AC3E}">
        <p14:creationId xmlns:p14="http://schemas.microsoft.com/office/powerpoint/2010/main" val="1219353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`Split data set into X and y`</a:t>
            </a:r>
          </a:p>
          <a:p>
            <a:b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`Split data set into training and evaluation`</a:t>
            </a:r>
          </a:p>
          <a:p>
            <a:b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`Feature Engineering (</a:t>
            </a:r>
            <a:r>
              <a:rPr lang="en-GB" b="0" dirty="0" err="1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Craeting</a:t>
            </a:r>
            <a: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 New Features, (binning &amp; bucketing), Handling Missing Data, Encoding, Standardization, Normalization, Scaling)`</a:t>
            </a:r>
          </a:p>
          <a:p>
            <a: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- Create a pipeline to preprocess the data</a:t>
            </a:r>
          </a:p>
          <a:p>
            <a:b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- Separate </a:t>
            </a:r>
            <a:r>
              <a:rPr lang="en-GB" b="0" dirty="0" err="1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inpute</a:t>
            </a:r>
            <a: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 features into numeric and categorical for different pipelines</a:t>
            </a:r>
          </a:p>
          <a:p>
            <a:b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- Handle missing values using imputation Techniques Use </a:t>
            </a:r>
            <a:r>
              <a:rPr lang="en-GB" b="0" dirty="0" err="1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sklearn.impute.SimpleImputer</a:t>
            </a:r>
            <a:endParaRPr lang="en-GB" b="0" dirty="0">
              <a:solidFill>
                <a:srgbClr val="939DA5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- Scaling or normalize numeric features: Use </a:t>
            </a:r>
            <a:r>
              <a:rPr lang="en-GB" b="0" dirty="0" err="1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sklearn.preprocessing.StandardScaler</a:t>
            </a:r>
            <a: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 to scale the numerical features</a:t>
            </a:r>
          </a:p>
          <a:p>
            <a:b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- Encode categorical features: Use </a:t>
            </a:r>
            <a:r>
              <a:rPr lang="en-GB" b="0" dirty="0" err="1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OneHotEncoder</a:t>
            </a:r>
            <a: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 to encode categorical features</a:t>
            </a:r>
          </a:p>
          <a:p>
            <a:b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- Transformations for skewed data (log, power, custom, etc)</a:t>
            </a:r>
          </a:p>
          <a:p>
            <a: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- Balance dataset (depending on what you see): Use </a:t>
            </a:r>
            <a:r>
              <a:rPr lang="en-GB" b="0" dirty="0" err="1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sklearn.utils.resample</a:t>
            </a:r>
            <a: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 to balance the dataset and or use Over-sampling/Under-sampling methods, more details here:       https://imbalanced-learn.org/stable/install.html</a:t>
            </a:r>
          </a:p>
          <a:p>
            <a:b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939DA5"/>
                </a:solidFill>
                <a:effectLst/>
                <a:latin typeface="Consolas" panose="020B0609020204030204" pitchFamily="49" charset="0"/>
              </a:rPr>
              <a:t>`Features Creation`</a:t>
            </a:r>
          </a:p>
          <a:p>
            <a:endParaRPr lang="en-G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 b="1"/>
              <a:t>nfayem.imoromensah@hotmail.com</a:t>
            </a:r>
            <a:endParaRPr lang="en-GB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1FCD5-D00D-44BD-A45A-8F0D778927F3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NEUROSCIENCE (DNM 308)</a:t>
            </a:r>
          </a:p>
        </p:txBody>
      </p:sp>
    </p:spTree>
    <p:extLst>
      <p:ext uri="{BB962C8B-B14F-4D97-AF65-F5344CB8AC3E}">
        <p14:creationId xmlns:p14="http://schemas.microsoft.com/office/powerpoint/2010/main" val="1346051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M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06C86273-0087-49B3-BA36-745F41AC0A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8557" y="2680918"/>
            <a:ext cx="1994886" cy="14961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C172B2-4A41-EDEB-F624-66134B279046}"/>
              </a:ext>
            </a:extLst>
          </p:cNvPr>
          <p:cNvSpPr/>
          <p:nvPr userDrawn="1"/>
        </p:nvSpPr>
        <p:spPr>
          <a:xfrm>
            <a:off x="0" y="1236372"/>
            <a:ext cx="1063447" cy="4482571"/>
          </a:xfrm>
          <a:prstGeom prst="rect">
            <a:avLst/>
          </a:prstGeom>
          <a:solidFill>
            <a:srgbClr val="293040"/>
          </a:solidFill>
          <a:ln>
            <a:solidFill>
              <a:srgbClr val="293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45B32A-2FF5-5559-932B-0CA66C440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1B5338"/>
              </a:clrFrom>
              <a:clrTo>
                <a:srgbClr val="1B5338">
                  <a:alpha val="0"/>
                </a:srgbClr>
              </a:clrTo>
            </a:clrChange>
          </a:blip>
          <a:srcRect t="584"/>
          <a:stretch/>
        </p:blipFill>
        <p:spPr>
          <a:xfrm>
            <a:off x="14085" y="1761893"/>
            <a:ext cx="1033163" cy="3353904"/>
          </a:xfrm>
          <a:prstGeom prst="rect">
            <a:avLst/>
          </a:prstGeom>
          <a:ln>
            <a:solidFill>
              <a:srgbClr val="29304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27DA74-6C7F-1C13-A403-DF7DCAF6072C}"/>
              </a:ext>
            </a:extLst>
          </p:cNvPr>
          <p:cNvSpPr/>
          <p:nvPr userDrawn="1"/>
        </p:nvSpPr>
        <p:spPr>
          <a:xfrm>
            <a:off x="11114468" y="1236372"/>
            <a:ext cx="1063447" cy="4482571"/>
          </a:xfrm>
          <a:prstGeom prst="rect">
            <a:avLst/>
          </a:prstGeom>
          <a:solidFill>
            <a:srgbClr val="293040"/>
          </a:solidFill>
          <a:ln>
            <a:solidFill>
              <a:srgbClr val="293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9F9439-65AD-CAD4-1146-19469BA21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1B5338"/>
              </a:clrFrom>
              <a:clrTo>
                <a:srgbClr val="1B533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81713" y="1559758"/>
            <a:ext cx="928955" cy="37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9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52449" y="1438275"/>
            <a:ext cx="5010151" cy="4351338"/>
          </a:xfrm>
        </p:spPr>
        <p:txBody>
          <a:bodyPr>
            <a:normAutofit/>
          </a:bodyPr>
          <a:lstStyle>
            <a:lvl1pPr marL="361950" indent="-361950">
              <a:buFontTx/>
              <a:buBlip>
                <a:blip r:embed="rId2"/>
              </a:buBlip>
              <a:defRPr sz="1800" baseline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809625" indent="-352425">
              <a:buSzPct val="70000"/>
              <a:buFontTx/>
              <a:buBlip>
                <a:blip r:embed="rId3"/>
              </a:buBlip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en-GB" dirty="0"/>
              <a:t>First level</a:t>
            </a:r>
            <a:endParaRPr lang="ru-RU" dirty="0"/>
          </a:p>
          <a:p>
            <a:pPr lvl="1"/>
            <a:r>
              <a:rPr lang="en-GB" dirty="0"/>
              <a:t>Second level</a:t>
            </a:r>
            <a:endParaRPr lang="ru-RU" dirty="0"/>
          </a:p>
          <a:p>
            <a:pPr lvl="1"/>
            <a:r>
              <a:rPr lang="en-GB" dirty="0"/>
              <a:t>Second level</a:t>
            </a:r>
            <a:endParaRPr lang="en-US" dirty="0"/>
          </a:p>
          <a:p>
            <a:pPr lvl="0"/>
            <a:r>
              <a:rPr lang="en-GB" dirty="0"/>
              <a:t>First level</a:t>
            </a:r>
            <a:endParaRPr lang="ru-RU" dirty="0"/>
          </a:p>
          <a:p>
            <a:pPr lvl="0"/>
            <a:r>
              <a:rPr lang="en-GB" dirty="0"/>
              <a:t>First level</a:t>
            </a:r>
            <a:endParaRPr lang="ru-RU" dirty="0"/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Second level</a:t>
            </a:r>
            <a:endParaRPr lang="ru-RU" dirty="0"/>
          </a:p>
          <a:p>
            <a:pPr lvl="0"/>
            <a:r>
              <a:rPr lang="en-GB" dirty="0"/>
              <a:t>First level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539" y="150041"/>
            <a:ext cx="560530" cy="554810"/>
          </a:xfrm>
          <a:prstGeom prst="rect">
            <a:avLst/>
          </a:prstGeom>
        </p:spPr>
      </p:pic>
      <p:sp>
        <p:nvSpPr>
          <p:cNvPr id="8" name="Объект 7"/>
          <p:cNvSpPr>
            <a:spLocks noGrp="1"/>
          </p:cNvSpPr>
          <p:nvPr>
            <p:ph sz="quarter" idx="10" hasCustomPrompt="1"/>
          </p:nvPr>
        </p:nvSpPr>
        <p:spPr>
          <a:xfrm>
            <a:off x="6096000" y="1438275"/>
            <a:ext cx="5705475" cy="435133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dirty="0"/>
              <a:t>Edit title style</a:t>
            </a:r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827030"/>
            <a:ext cx="12192000" cy="18000"/>
          </a:xfrm>
          <a:prstGeom prst="rect">
            <a:avLst/>
          </a:prstGeom>
          <a:gradFill flip="none" rotWithShape="1">
            <a:gsLst>
              <a:gs pos="11000">
                <a:srgbClr val="FF0000"/>
              </a:gs>
              <a:gs pos="77000">
                <a:srgbClr val="00B050"/>
              </a:gs>
              <a:gs pos="100000">
                <a:schemeClr val="accent6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3057525" y="257583"/>
            <a:ext cx="8743950" cy="339726"/>
          </a:xfrm>
        </p:spPr>
        <p:txBody>
          <a:bodyPr>
            <a:noAutofit/>
          </a:bodyPr>
          <a:lstStyle>
            <a:lvl1pPr algn="r">
              <a:defRPr sz="2800">
                <a:solidFill>
                  <a:srgbClr val="3C3CA6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922AC8-F02C-4DEC-80C0-414D35C774E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6174" y="6275388"/>
            <a:ext cx="581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06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478" y="220202"/>
            <a:ext cx="552651" cy="414488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0" y="827030"/>
            <a:ext cx="12192000" cy="45719"/>
          </a:xfrm>
          <a:prstGeom prst="rect">
            <a:avLst/>
          </a:prstGeom>
          <a:gradFill flip="none" rotWithShape="1">
            <a:gsLst>
              <a:gs pos="11000">
                <a:srgbClr val="293040"/>
              </a:gs>
              <a:gs pos="77000">
                <a:schemeClr val="accent1">
                  <a:lumMod val="75000"/>
                </a:schemeClr>
              </a:gs>
              <a:gs pos="100000">
                <a:srgbClr val="00B0F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sz="320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53492" y="0"/>
            <a:ext cx="10238508" cy="82703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r">
              <a:defRPr lang="ru-RU" sz="3200" b="1" dirty="0">
                <a:solidFill>
                  <a:schemeClr val="tx1"/>
                </a:solidFill>
                <a:latin typeface="Roboto"/>
                <a:ea typeface="+mn-ea"/>
                <a:cs typeface="+mn-cs"/>
              </a:defRPr>
            </a:lvl1pPr>
          </a:lstStyle>
          <a:p>
            <a:pPr lvl="0" algn="ctr"/>
            <a:r>
              <a:rPr lang="en-GB" dirty="0"/>
              <a:t>Click to edit Master title style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347" y="6340473"/>
            <a:ext cx="754345" cy="365125"/>
          </a:xfrm>
          <a:noFill/>
          <a:effectLst>
            <a:glow rad="139700">
              <a:schemeClr val="accent4">
                <a:satMod val="175000"/>
                <a:alpha val="30000"/>
              </a:schemeClr>
            </a:glow>
          </a:effectLst>
        </p:spPr>
        <p:txBody>
          <a:bodyPr vert="horz" lIns="91440" tIns="45720" rIns="91440" bIns="45720" rtlCol="0" anchor="ctr" anchorCtr="1"/>
          <a:lstStyle>
            <a:lvl1pPr>
              <a:defRPr lang="ru-RU" smtClean="0">
                <a:latin typeface="Roboto" panose="02000000000000000000"/>
              </a:defRPr>
            </a:lvl1pPr>
          </a:lstStyle>
          <a:p>
            <a:fld id="{46521978-8E73-4868-860C-9755863AAB1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2C535A-E581-4CC3-9202-A16ABB410A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7304" y="6276518"/>
            <a:ext cx="578764" cy="5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7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54859-12A9-EBB4-9352-71A3B3E1C3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1296" r="43359" b="15741"/>
          <a:stretch/>
        </p:blipFill>
        <p:spPr>
          <a:xfrm rot="5400000">
            <a:off x="6278351" y="944355"/>
            <a:ext cx="6858000" cy="4969292"/>
          </a:xfrm>
          <a:prstGeom prst="rect">
            <a:avLst/>
          </a:prstGeom>
        </p:spPr>
      </p:pic>
      <p:sp>
        <p:nvSpPr>
          <p:cNvPr id="10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262187"/>
            <a:ext cx="6905625" cy="23336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ru-RU" sz="4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GB" dirty="0"/>
              <a:t>Section header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0240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262187"/>
            <a:ext cx="6905625" cy="23336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ru-RU" sz="4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GB" dirty="0"/>
              <a:t>Section header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0" r="18129"/>
          <a:stretch/>
        </p:blipFill>
        <p:spPr>
          <a:xfrm>
            <a:off x="8353426" y="-1"/>
            <a:ext cx="3838574" cy="68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36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262187"/>
            <a:ext cx="6905625" cy="23336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ru-RU" sz="4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GB" dirty="0"/>
              <a:t>Section header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72" r="12659"/>
          <a:stretch/>
        </p:blipFill>
        <p:spPr>
          <a:xfrm>
            <a:off x="8343900" y="-1"/>
            <a:ext cx="3848100" cy="68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43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-1"/>
            <a:ext cx="12189292" cy="6859523"/>
          </a:xfrm>
          <a:prstGeom prst="rect">
            <a:avLst/>
          </a:prstGeom>
        </p:spPr>
      </p:pic>
      <p:sp>
        <p:nvSpPr>
          <p:cNvPr id="10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1714500" y="2724151"/>
            <a:ext cx="8763000" cy="1409698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6000"/>
            </a:lvl2pPr>
            <a:lvl3pPr marL="914400" indent="0">
              <a:buNone/>
              <a:defRPr sz="6000"/>
            </a:lvl3pPr>
            <a:lvl4pPr marL="1371600" indent="0">
              <a:buNone/>
              <a:defRPr sz="6000"/>
            </a:lvl4pPr>
            <a:lvl5pPr marL="1828800" indent="0">
              <a:buNone/>
              <a:defRPr sz="6000"/>
            </a:lvl5pPr>
          </a:lstStyle>
          <a:p>
            <a:pPr lvl="0"/>
            <a:r>
              <a:rPr lang="en-GB" dirty="0"/>
              <a:t>Section header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3643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for your attention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5949" y="1503812"/>
            <a:ext cx="1560099" cy="1170074"/>
          </a:xfrm>
          <a:prstGeom prst="rect">
            <a:avLst/>
          </a:prstGeom>
        </p:spPr>
      </p:pic>
      <p:sp>
        <p:nvSpPr>
          <p:cNvPr id="7" name="Текст 25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0" y="4134644"/>
            <a:ext cx="3962400" cy="339726"/>
          </a:xfr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GB" dirty="0"/>
              <a:t>Team Switzerland</a:t>
            </a:r>
            <a:endParaRPr lang="ru-RU" dirty="0"/>
          </a:p>
        </p:txBody>
      </p:sp>
      <p:sp>
        <p:nvSpPr>
          <p:cNvPr id="8" name="Текст 25"/>
          <p:cNvSpPr>
            <a:spLocks noGrp="1"/>
          </p:cNvSpPr>
          <p:nvPr>
            <p:ph type="body" sz="quarter" idx="12" hasCustomPrompt="1"/>
          </p:nvPr>
        </p:nvSpPr>
        <p:spPr>
          <a:xfrm>
            <a:off x="3219450" y="3676650"/>
            <a:ext cx="5753100" cy="457994"/>
          </a:xfrm>
          <a:solidFill>
            <a:srgbClr val="293040"/>
          </a:solidFill>
          <a:ln>
            <a:solidFill>
              <a:srgbClr val="29304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dirty="0"/>
              <a:t>Thanks for your attention!</a:t>
            </a:r>
            <a:endParaRPr lang="ru-RU" dirty="0"/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2514601" y="6258542"/>
            <a:ext cx="7162800" cy="33531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accent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900"/>
            </a:lvl3pPr>
            <a:lvl4pPr marL="1371600" indent="0" algn="ctr">
              <a:buNone/>
              <a:defRPr sz="1900"/>
            </a:lvl4pPr>
            <a:lvl5pPr marL="1828800" indent="0" algn="ctr">
              <a:buNone/>
              <a:defRPr sz="1900"/>
            </a:lvl5pPr>
          </a:lstStyle>
          <a:p>
            <a:pPr lvl="0"/>
            <a:r>
              <a:rPr lang="en-GB" dirty="0"/>
              <a:t>Accra, 2021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7410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D2A7D-48F7-48A8-8A89-8477D52FA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F1B2-A67E-45C1-AFC6-F118D97BE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75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78751-9D39-40C6-8377-7C405B487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18" y="1611313"/>
            <a:ext cx="11366500" cy="388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558FC-196D-4AF0-9798-1E7C15A9B1F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40267" y="2346325"/>
            <a:ext cx="5640917" cy="4279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344CCB-33C7-4BB1-991D-7ECEFECD5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4385" y="2346325"/>
            <a:ext cx="5640916" cy="4279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894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76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IT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6">
            <a:extLst>
              <a:ext uri="{FF2B5EF4-FFF2-40B4-BE49-F238E27FC236}">
                <a16:creationId xmlns:a16="http://schemas.microsoft.com/office/drawing/2014/main" id="{E75C8BD0-9062-4C32-9628-8A4A429A8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3230" y="2148623"/>
            <a:ext cx="1585539" cy="1189154"/>
          </a:xfrm>
          <a:prstGeom prst="rect">
            <a:avLst/>
          </a:prstGeom>
        </p:spPr>
      </p:pic>
      <p:sp>
        <p:nvSpPr>
          <p:cNvPr id="13" name="Текст 11">
            <a:extLst>
              <a:ext uri="{FF2B5EF4-FFF2-40B4-BE49-F238E27FC236}">
                <a16:creationId xmlns:a16="http://schemas.microsoft.com/office/drawing/2014/main" id="{74934F13-644C-4279-AEF3-9C4800DCBC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3869080"/>
            <a:ext cx="7162800" cy="772329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GB" sz="3200" dirty="0"/>
              <a:t>Title of the Presentation</a:t>
            </a:r>
            <a:endParaRPr lang="ru-RU" dirty="0"/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01ED0645-3535-4434-BB0B-C63C971763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14601" y="4651551"/>
            <a:ext cx="7162800" cy="33531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900"/>
            </a:lvl3pPr>
            <a:lvl4pPr marL="1371600" indent="0" algn="ctr">
              <a:buNone/>
              <a:defRPr sz="1900"/>
            </a:lvl4pPr>
            <a:lvl5pPr marL="1828800" indent="0" algn="ctr">
              <a:buNone/>
              <a:defRPr sz="1900"/>
            </a:lvl5pPr>
          </a:lstStyle>
          <a:p>
            <a:pPr lvl="0"/>
            <a:r>
              <a:rPr lang="en-GB" dirty="0"/>
              <a:t>Name of the Presenter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FB9D9D99-8350-44D3-A90C-4F73CEF7EE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4601" y="4997009"/>
            <a:ext cx="7162800" cy="33531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900"/>
            </a:lvl3pPr>
            <a:lvl4pPr marL="1371600" indent="0" algn="ctr">
              <a:buNone/>
              <a:defRPr sz="1900"/>
            </a:lvl4pPr>
            <a:lvl5pPr marL="1828800" indent="0" algn="ctr">
              <a:buNone/>
              <a:defRPr sz="1900"/>
            </a:lvl5pPr>
          </a:lstStyle>
          <a:p>
            <a:pPr lvl="0"/>
            <a:r>
              <a:rPr lang="en-GB" dirty="0"/>
              <a:t>Email/contact</a:t>
            </a:r>
            <a:endParaRPr lang="ru-RU" dirty="0"/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8A24ED34-D810-4C44-A3C2-CEC365BE2E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4601" y="6258542"/>
            <a:ext cx="7162800" cy="33531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accent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900"/>
            </a:lvl3pPr>
            <a:lvl4pPr marL="1371600" indent="0" algn="ctr">
              <a:buNone/>
              <a:defRPr sz="1900"/>
            </a:lvl4pPr>
            <a:lvl5pPr marL="1828800" indent="0" algn="ctr">
              <a:buNone/>
              <a:defRPr sz="1900"/>
            </a:lvl5pPr>
          </a:lstStyle>
          <a:p>
            <a:pPr lvl="0"/>
            <a:r>
              <a:rPr lang="en-GB" dirty="0"/>
              <a:t>Accra, 2024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2957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M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A0B0C6-112C-4711-B5F6-4D394A82BC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2298" y="2368723"/>
            <a:ext cx="2827404" cy="21205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7D8BCD-025E-4E89-A8C3-38088CE5ECAB}"/>
              </a:ext>
            </a:extLst>
          </p:cNvPr>
          <p:cNvSpPr/>
          <p:nvPr userDrawn="1"/>
        </p:nvSpPr>
        <p:spPr>
          <a:xfrm>
            <a:off x="0" y="1236372"/>
            <a:ext cx="1063447" cy="4482571"/>
          </a:xfrm>
          <a:prstGeom prst="rect">
            <a:avLst/>
          </a:prstGeom>
          <a:solidFill>
            <a:srgbClr val="293040"/>
          </a:solidFill>
          <a:ln>
            <a:solidFill>
              <a:srgbClr val="293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60B2FB-B516-4E67-AD89-8F16261284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1B5338"/>
              </a:clrFrom>
              <a:clrTo>
                <a:srgbClr val="1B5338">
                  <a:alpha val="0"/>
                </a:srgbClr>
              </a:clrTo>
            </a:clrChange>
          </a:blip>
          <a:srcRect t="584"/>
          <a:stretch/>
        </p:blipFill>
        <p:spPr>
          <a:xfrm>
            <a:off x="14085" y="1761893"/>
            <a:ext cx="1033163" cy="3353904"/>
          </a:xfrm>
          <a:prstGeom prst="rect">
            <a:avLst/>
          </a:prstGeom>
          <a:ln>
            <a:solidFill>
              <a:srgbClr val="29304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1D7655-7ABE-BE66-D9DB-9FD7DADF4851}"/>
              </a:ext>
            </a:extLst>
          </p:cNvPr>
          <p:cNvSpPr/>
          <p:nvPr userDrawn="1"/>
        </p:nvSpPr>
        <p:spPr>
          <a:xfrm>
            <a:off x="11114468" y="1236372"/>
            <a:ext cx="1063447" cy="4482571"/>
          </a:xfrm>
          <a:prstGeom prst="rect">
            <a:avLst/>
          </a:prstGeom>
          <a:solidFill>
            <a:srgbClr val="293040"/>
          </a:solidFill>
          <a:ln>
            <a:solidFill>
              <a:srgbClr val="293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AA0BCB-A048-1E3E-3E10-5503C87768C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1B5338"/>
              </a:clrFrom>
              <a:clrTo>
                <a:srgbClr val="1B533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81713" y="1559758"/>
            <a:ext cx="928955" cy="37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71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CA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7702" y="195774"/>
            <a:ext cx="1566194" cy="1174645"/>
          </a:xfrm>
          <a:prstGeom prst="rect">
            <a:avLst/>
          </a:prstGeom>
        </p:spPr>
      </p:pic>
      <p:sp>
        <p:nvSpPr>
          <p:cNvPr id="13" name="Текст 11">
            <a:extLst>
              <a:ext uri="{FF2B5EF4-FFF2-40B4-BE49-F238E27FC236}">
                <a16:creationId xmlns:a16="http://schemas.microsoft.com/office/drawing/2014/main" id="{250B8D45-D987-465A-8C3A-2185A46BDE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83080" y="3869080"/>
            <a:ext cx="8567928" cy="772329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GB" sz="3200" dirty="0"/>
              <a:t>Title of the Presentation</a:t>
            </a:r>
            <a:endParaRPr lang="ru-RU" dirty="0"/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14C55E39-6A9D-42E2-A50C-C70FA89C95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14601" y="4651551"/>
            <a:ext cx="7162800" cy="335316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900"/>
            </a:lvl3pPr>
            <a:lvl4pPr marL="1371600" indent="0" algn="ctr">
              <a:buNone/>
              <a:defRPr sz="1900"/>
            </a:lvl4pPr>
            <a:lvl5pPr marL="1828800" indent="0" algn="ctr">
              <a:buNone/>
              <a:defRPr sz="1900"/>
            </a:lvl5pPr>
          </a:lstStyle>
          <a:p>
            <a:pPr lvl="0"/>
            <a:r>
              <a:rPr lang="en-GB" dirty="0"/>
              <a:t>Name of the Presenter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A5A2D93-B9F3-4A7B-A98E-66C26FA815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4601" y="4997009"/>
            <a:ext cx="7162800" cy="335316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900"/>
            </a:lvl3pPr>
            <a:lvl4pPr marL="1371600" indent="0" algn="ctr">
              <a:buNone/>
              <a:defRPr sz="1900"/>
            </a:lvl4pPr>
            <a:lvl5pPr marL="1828800" indent="0" algn="ctr">
              <a:buNone/>
              <a:defRPr sz="1900"/>
            </a:lvl5pPr>
          </a:lstStyle>
          <a:p>
            <a:pPr lvl="0"/>
            <a:r>
              <a:rPr lang="en-GB" dirty="0"/>
              <a:t>Email/contact </a:t>
            </a:r>
            <a:endParaRPr lang="ru-RU" dirty="0"/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78759537-5198-403A-B854-4D9E008959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4601" y="6258542"/>
            <a:ext cx="7162800" cy="335316"/>
          </a:xfrm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accent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900"/>
            </a:lvl3pPr>
            <a:lvl4pPr marL="1371600" indent="0" algn="ctr">
              <a:buNone/>
              <a:defRPr sz="1900"/>
            </a:lvl4pPr>
            <a:lvl5pPr marL="1828800" indent="0" algn="ctr">
              <a:buNone/>
              <a:defRPr sz="1900"/>
            </a:lvl5pPr>
          </a:lstStyle>
          <a:p>
            <a:pPr lvl="0"/>
            <a:r>
              <a:rPr lang="en-GB" dirty="0"/>
              <a:t>Accra, 2024</a:t>
            </a:r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F7C343-21AC-49C0-8BDC-FE5F364CA11F}"/>
              </a:ext>
            </a:extLst>
          </p:cNvPr>
          <p:cNvSpPr/>
          <p:nvPr userDrawn="1"/>
        </p:nvSpPr>
        <p:spPr>
          <a:xfrm>
            <a:off x="11114468" y="1236372"/>
            <a:ext cx="1063447" cy="4482571"/>
          </a:xfrm>
          <a:prstGeom prst="rect">
            <a:avLst/>
          </a:prstGeom>
          <a:solidFill>
            <a:srgbClr val="293040"/>
          </a:solidFill>
          <a:ln>
            <a:solidFill>
              <a:srgbClr val="293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3D308C-C63D-47AA-800B-1C7F400A3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1B5338"/>
              </a:clrFrom>
              <a:clrTo>
                <a:srgbClr val="1B533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81713" y="1559758"/>
            <a:ext cx="928955" cy="37384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F93FDB-560D-2226-08FF-6BD4CF8B1978}"/>
              </a:ext>
            </a:extLst>
          </p:cNvPr>
          <p:cNvSpPr/>
          <p:nvPr userDrawn="1"/>
        </p:nvSpPr>
        <p:spPr>
          <a:xfrm>
            <a:off x="0" y="1236372"/>
            <a:ext cx="1063447" cy="4482571"/>
          </a:xfrm>
          <a:prstGeom prst="rect">
            <a:avLst/>
          </a:prstGeom>
          <a:solidFill>
            <a:srgbClr val="293040"/>
          </a:solidFill>
          <a:ln>
            <a:solidFill>
              <a:srgbClr val="293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104247-3345-FC80-21E9-451D1C2AC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1B5338"/>
              </a:clrFrom>
              <a:clrTo>
                <a:srgbClr val="1B5338">
                  <a:alpha val="0"/>
                </a:srgbClr>
              </a:clrTo>
            </a:clrChange>
          </a:blip>
          <a:srcRect t="584"/>
          <a:stretch/>
        </p:blipFill>
        <p:spPr>
          <a:xfrm>
            <a:off x="14085" y="1761893"/>
            <a:ext cx="1033163" cy="3353904"/>
          </a:xfrm>
          <a:prstGeom prst="rect">
            <a:avLst/>
          </a:prstGeom>
          <a:ln>
            <a:solidFill>
              <a:srgbClr val="29304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259CE9-89FD-8412-A1D4-61C19228B7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7"/>
              </a:clrFrom>
              <a:clrTo>
                <a:srgbClr val="FFFF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62619" t="38597" r="6912" b="30495"/>
          <a:stretch/>
        </p:blipFill>
        <p:spPr>
          <a:xfrm>
            <a:off x="3614200" y="637679"/>
            <a:ext cx="4963601" cy="2832100"/>
          </a:xfrm>
          <a:custGeom>
            <a:avLst/>
            <a:gdLst>
              <a:gd name="connsiteX0" fmla="*/ 0 w 4749800"/>
              <a:gd name="connsiteY0" fmla="*/ 0 h 5822946"/>
              <a:gd name="connsiteX1" fmla="*/ 4749800 w 4749800"/>
              <a:gd name="connsiteY1" fmla="*/ 0 h 5822946"/>
              <a:gd name="connsiteX2" fmla="*/ 4749800 w 4749800"/>
              <a:gd name="connsiteY2" fmla="*/ 5822946 h 5822946"/>
              <a:gd name="connsiteX3" fmla="*/ 0 w 4749800"/>
              <a:gd name="connsiteY3" fmla="*/ 5822946 h 582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9800" h="5822946">
                <a:moveTo>
                  <a:pt x="0" y="0"/>
                </a:moveTo>
                <a:lnTo>
                  <a:pt x="4749800" y="0"/>
                </a:lnTo>
                <a:lnTo>
                  <a:pt x="4749800" y="5822946"/>
                </a:lnTo>
                <a:lnTo>
                  <a:pt x="0" y="58229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1619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f Sectio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ustomer Churn Prediction by Sharon Kimani | Contra">
            <a:extLst>
              <a:ext uri="{FF2B5EF4-FFF2-40B4-BE49-F238E27FC236}">
                <a16:creationId xmlns:a16="http://schemas.microsoft.com/office/drawing/2014/main" id="{42C16FDD-0F4C-D1BE-EEFB-498F1692BE7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/>
          <a:stretch/>
        </p:blipFill>
        <p:spPr bwMode="auto">
          <a:xfrm flipH="1">
            <a:off x="0" y="914400"/>
            <a:ext cx="1222513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 userDrawn="1"/>
        </p:nvSpPr>
        <p:spPr>
          <a:xfrm>
            <a:off x="16564" y="-2"/>
            <a:ext cx="12225129" cy="6858001"/>
          </a:xfrm>
          <a:prstGeom prst="rect">
            <a:avLst/>
          </a:prstGeom>
          <a:gradFill flip="none" rotWithShape="1">
            <a:gsLst>
              <a:gs pos="1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6832600" y="2262187"/>
            <a:ext cx="5381625" cy="2333625"/>
          </a:xfrm>
        </p:spPr>
        <p:txBody>
          <a:bodyPr anchor="ctr">
            <a:noAutofit/>
          </a:bodyPr>
          <a:lstStyle>
            <a:lvl1pPr marL="0" indent="0" algn="r">
              <a:buNone/>
              <a:defRPr sz="4800" b="1">
                <a:solidFill>
                  <a:srgbClr val="3C3C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6000"/>
            </a:lvl2pPr>
            <a:lvl3pPr marL="914400" indent="0">
              <a:buNone/>
              <a:defRPr sz="6000"/>
            </a:lvl3pPr>
            <a:lvl4pPr marL="1371600" indent="0">
              <a:buNone/>
              <a:defRPr sz="6000"/>
            </a:lvl4pPr>
            <a:lvl5pPr marL="1828800" indent="0">
              <a:buNone/>
              <a:defRPr sz="6000"/>
            </a:lvl5pPr>
          </a:lstStyle>
          <a:p>
            <a:pPr lvl="0"/>
            <a:r>
              <a:rPr lang="en-GB" dirty="0"/>
              <a:t>Section header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79396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f Section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34"/>
          <a:stretch/>
        </p:blipFill>
        <p:spPr>
          <a:xfrm>
            <a:off x="0" y="-2"/>
            <a:ext cx="6067425" cy="6861047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gradFill flip="none" rotWithShape="1">
            <a:gsLst>
              <a:gs pos="1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2262187"/>
            <a:ext cx="5381625" cy="23336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ru-RU" sz="4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GB" dirty="0"/>
              <a:t>Section header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6213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f Section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13"/>
          <a:stretch/>
        </p:blipFill>
        <p:spPr>
          <a:xfrm>
            <a:off x="0" y="-1"/>
            <a:ext cx="6057900" cy="6861047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gradFill flip="none" rotWithShape="1">
            <a:gsLst>
              <a:gs pos="1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2262187"/>
            <a:ext cx="5381625" cy="233362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ru-RU" sz="4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GB" dirty="0"/>
              <a:t>Section header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0210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the Person/Depar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57525" y="257583"/>
            <a:ext cx="8743950" cy="339726"/>
          </a:xfrm>
        </p:spPr>
        <p:txBody>
          <a:bodyPr>
            <a:noAutofit/>
          </a:bodyPr>
          <a:lstStyle>
            <a:lvl1pPr algn="r">
              <a:defRPr sz="2800">
                <a:solidFill>
                  <a:srgbClr val="3C3CA6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86536" y="1438275"/>
            <a:ext cx="5010151" cy="435133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  <a:endParaRPr lang="ru-RU" dirty="0"/>
          </a:p>
          <a:p>
            <a:pPr lvl="2"/>
            <a:r>
              <a:rPr lang="en-GB" dirty="0"/>
              <a:t>Third level</a:t>
            </a:r>
            <a:endParaRPr lang="ru-RU" dirty="0"/>
          </a:p>
          <a:p>
            <a:pPr lvl="3"/>
            <a:r>
              <a:rPr lang="en-GB" dirty="0"/>
              <a:t>Fourth level</a:t>
            </a:r>
            <a:endParaRPr lang="ru-RU" dirty="0"/>
          </a:p>
          <a:p>
            <a:pPr lvl="4"/>
            <a:r>
              <a:rPr lang="en-GB" dirty="0"/>
              <a:t>Fifth level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539" y="150041"/>
            <a:ext cx="560530" cy="554810"/>
          </a:xfrm>
          <a:prstGeom prst="rect">
            <a:avLst/>
          </a:prstGeom>
        </p:spPr>
      </p:pic>
      <p:sp>
        <p:nvSpPr>
          <p:cNvPr id="16" name="Рисунок 15"/>
          <p:cNvSpPr>
            <a:spLocks noGrp="1"/>
          </p:cNvSpPr>
          <p:nvPr>
            <p:ph type="pic" sz="quarter" idx="10" hasCustomPrompt="1"/>
          </p:nvPr>
        </p:nvSpPr>
        <p:spPr>
          <a:xfrm>
            <a:off x="2062162" y="1438275"/>
            <a:ext cx="1990725" cy="1990725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Insert a picture</a:t>
            </a:r>
            <a:endParaRPr lang="ru-RU" dirty="0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11"/>
          </p:nvPr>
        </p:nvSpPr>
        <p:spPr>
          <a:xfrm>
            <a:off x="542925" y="4581525"/>
            <a:ext cx="5553075" cy="1693863"/>
          </a:xfrm>
        </p:spPr>
        <p:txBody>
          <a:bodyPr>
            <a:normAutofit/>
          </a:bodyPr>
          <a:lstStyle>
            <a:lvl1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2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2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  <a:endParaRPr lang="ru-RU" dirty="0"/>
          </a:p>
          <a:p>
            <a:pPr lvl="2"/>
            <a:r>
              <a:rPr lang="en-GB" dirty="0"/>
              <a:t>Third level</a:t>
            </a:r>
            <a:endParaRPr lang="ru-RU" dirty="0"/>
          </a:p>
          <a:p>
            <a:pPr lvl="3"/>
            <a:r>
              <a:rPr lang="en-GB" dirty="0"/>
              <a:t>Fourth Level</a:t>
            </a:r>
            <a:endParaRPr lang="ru-RU" dirty="0"/>
          </a:p>
          <a:p>
            <a:pPr lvl="4"/>
            <a:r>
              <a:rPr lang="en-GB" dirty="0"/>
              <a:t>Fifth Level</a:t>
            </a:r>
            <a:endParaRPr lang="ru-RU" dirty="0"/>
          </a:p>
        </p:txBody>
      </p:sp>
      <p:sp>
        <p:nvSpPr>
          <p:cNvPr id="27" name="Текст 25"/>
          <p:cNvSpPr>
            <a:spLocks noGrp="1"/>
          </p:cNvSpPr>
          <p:nvPr>
            <p:ph type="body" sz="quarter" idx="13" hasCustomPrompt="1"/>
          </p:nvPr>
        </p:nvSpPr>
        <p:spPr>
          <a:xfrm>
            <a:off x="1714498" y="4001294"/>
            <a:ext cx="2686052" cy="339726"/>
          </a:xfrm>
          <a:solidFill>
            <a:srgbClr val="B71A6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Post</a:t>
            </a:r>
            <a:endParaRPr lang="ru-RU" dirty="0"/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12" hasCustomPrompt="1"/>
          </p:nvPr>
        </p:nvSpPr>
        <p:spPr>
          <a:xfrm>
            <a:off x="1121443" y="3661568"/>
            <a:ext cx="3872162" cy="339726"/>
          </a:xfrm>
          <a:solidFill>
            <a:srgbClr val="EC1946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Name, surname</a:t>
            </a:r>
            <a:endParaRPr lang="ru-RU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0" y="827030"/>
            <a:ext cx="12192000" cy="18000"/>
          </a:xfrm>
          <a:prstGeom prst="rect">
            <a:avLst/>
          </a:prstGeom>
          <a:gradFill flip="none" rotWithShape="1">
            <a:gsLst>
              <a:gs pos="11000">
                <a:srgbClr val="FF0000"/>
              </a:gs>
              <a:gs pos="77000">
                <a:srgbClr val="00B050"/>
              </a:gs>
              <a:gs pos="100000">
                <a:schemeClr val="accent6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A91-C559-41FC-856C-5FF412A932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6174" y="6275388"/>
            <a:ext cx="581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1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Рисунок 15"/>
          <p:cNvSpPr>
            <a:spLocks noGrp="1"/>
          </p:cNvSpPr>
          <p:nvPr>
            <p:ph type="pic" sz="quarter" idx="10" hasCustomPrompt="1"/>
          </p:nvPr>
        </p:nvSpPr>
        <p:spPr>
          <a:xfrm>
            <a:off x="1157287" y="2433637"/>
            <a:ext cx="1990725" cy="1990725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Insert a picture</a:t>
            </a:r>
            <a:endParaRPr lang="ru-RU" dirty="0"/>
          </a:p>
        </p:txBody>
      </p:sp>
      <p:sp>
        <p:nvSpPr>
          <p:cNvPr id="13" name="Рисунок 15"/>
          <p:cNvSpPr>
            <a:spLocks noGrp="1"/>
          </p:cNvSpPr>
          <p:nvPr>
            <p:ph type="pic" sz="quarter" idx="11" hasCustomPrompt="1"/>
          </p:nvPr>
        </p:nvSpPr>
        <p:spPr>
          <a:xfrm>
            <a:off x="5100637" y="2433637"/>
            <a:ext cx="1990725" cy="1990725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Insert a picture</a:t>
            </a:r>
            <a:endParaRPr lang="ru-RU" dirty="0"/>
          </a:p>
        </p:txBody>
      </p:sp>
      <p:sp>
        <p:nvSpPr>
          <p:cNvPr id="15" name="Рисунок 15"/>
          <p:cNvSpPr>
            <a:spLocks noGrp="1"/>
          </p:cNvSpPr>
          <p:nvPr>
            <p:ph type="pic" sz="quarter" idx="12" hasCustomPrompt="1"/>
          </p:nvPr>
        </p:nvSpPr>
        <p:spPr>
          <a:xfrm>
            <a:off x="9043987" y="2433637"/>
            <a:ext cx="1990725" cy="1990725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Insert a picture</a:t>
            </a:r>
            <a:endParaRPr lang="ru-RU" dirty="0"/>
          </a:p>
        </p:txBody>
      </p:sp>
      <p:sp>
        <p:nvSpPr>
          <p:cNvPr id="21" name="Текст 25"/>
          <p:cNvSpPr>
            <a:spLocks noGrp="1"/>
          </p:cNvSpPr>
          <p:nvPr>
            <p:ph type="body" sz="quarter" idx="13" hasCustomPrompt="1"/>
          </p:nvPr>
        </p:nvSpPr>
        <p:spPr>
          <a:xfrm>
            <a:off x="673767" y="4609304"/>
            <a:ext cx="2957764" cy="339726"/>
          </a:xfrm>
          <a:solidFill>
            <a:srgbClr val="1E51A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dirty="0"/>
              <a:t>Signature</a:t>
            </a:r>
            <a:endParaRPr lang="ru-RU" dirty="0"/>
          </a:p>
        </p:txBody>
      </p:sp>
      <p:sp>
        <p:nvSpPr>
          <p:cNvPr id="22" name="Текст 25"/>
          <p:cNvSpPr>
            <a:spLocks noGrp="1"/>
          </p:cNvSpPr>
          <p:nvPr>
            <p:ph type="body" sz="quarter" idx="14" hasCustomPrompt="1"/>
          </p:nvPr>
        </p:nvSpPr>
        <p:spPr>
          <a:xfrm>
            <a:off x="4617118" y="4609304"/>
            <a:ext cx="2957764" cy="339726"/>
          </a:xfrm>
          <a:solidFill>
            <a:srgbClr val="1E51A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dirty="0"/>
              <a:t>Signature</a:t>
            </a:r>
            <a:endParaRPr lang="ru-RU" dirty="0"/>
          </a:p>
        </p:txBody>
      </p:sp>
      <p:sp>
        <p:nvSpPr>
          <p:cNvPr id="23" name="Текст 25"/>
          <p:cNvSpPr>
            <a:spLocks noGrp="1"/>
          </p:cNvSpPr>
          <p:nvPr>
            <p:ph type="body" sz="quarter" idx="15" hasCustomPrompt="1"/>
          </p:nvPr>
        </p:nvSpPr>
        <p:spPr>
          <a:xfrm>
            <a:off x="8560469" y="4609304"/>
            <a:ext cx="2957764" cy="339726"/>
          </a:xfrm>
          <a:solidFill>
            <a:srgbClr val="1E51A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dirty="0"/>
              <a:t>Signature</a:t>
            </a:r>
            <a:endParaRPr lang="ru-RU" dirty="0"/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539" y="150041"/>
            <a:ext cx="560530" cy="55481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0" y="827030"/>
            <a:ext cx="12192000" cy="18000"/>
          </a:xfrm>
          <a:prstGeom prst="rect">
            <a:avLst/>
          </a:prstGeom>
          <a:gradFill flip="none" rotWithShape="1">
            <a:gsLst>
              <a:gs pos="11000">
                <a:srgbClr val="FF0000"/>
              </a:gs>
              <a:gs pos="77000">
                <a:srgbClr val="00B050"/>
              </a:gs>
              <a:gs pos="100000">
                <a:schemeClr val="accent6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3057525" y="257583"/>
            <a:ext cx="8743950" cy="339726"/>
          </a:xfrm>
        </p:spPr>
        <p:txBody>
          <a:bodyPr>
            <a:noAutofit/>
          </a:bodyPr>
          <a:lstStyle>
            <a:lvl1pPr algn="r">
              <a:defRPr sz="2800">
                <a:solidFill>
                  <a:srgbClr val="3C3CA6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ru-R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40487C-88B1-47C5-B8BF-256BE81339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6174" y="6275388"/>
            <a:ext cx="581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85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  <a:endParaRPr lang="ru-RU" dirty="0"/>
          </a:p>
          <a:p>
            <a:pPr lvl="2"/>
            <a:r>
              <a:rPr lang="en-GB" dirty="0"/>
              <a:t>Third level</a:t>
            </a:r>
            <a:endParaRPr lang="ru-RU" dirty="0"/>
          </a:p>
          <a:p>
            <a:pPr lvl="3"/>
            <a:r>
              <a:rPr lang="en-GB" dirty="0"/>
              <a:t>Fourth level</a:t>
            </a:r>
            <a:endParaRPr lang="ru-RU" dirty="0"/>
          </a:p>
          <a:p>
            <a:pPr lvl="4"/>
            <a:r>
              <a:rPr lang="en-GB" dirty="0"/>
              <a:t>Fifth level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533400" cy="365125"/>
          </a:xfrm>
          <a:prstGeom prst="rect">
            <a:avLst/>
          </a:prstGeom>
          <a:blipFill dpi="0" rotWithShape="1">
            <a:blip r:embed="rId21">
              <a:alphaModFix amt="55000"/>
            </a:blip>
            <a:srcRect/>
            <a:stretch>
              <a:fillRect/>
            </a:stretch>
          </a:blipFill>
          <a:effectLst>
            <a:glow rad="139700">
              <a:schemeClr val="accent4">
                <a:satMod val="175000"/>
                <a:alpha val="30000"/>
              </a:schemeClr>
            </a:glow>
          </a:effectLst>
        </p:spPr>
        <p:txBody>
          <a:bodyPr vert="horz" lIns="91440" tIns="45720" rIns="91440" bIns="45720" rtlCol="0" anchor="ctr" anchorCtr="1"/>
          <a:lstStyle>
            <a:lvl1pPr>
              <a:defRPr lang="ru-RU" sz="2000" b="1" smtClean="0"/>
            </a:lvl1pPr>
          </a:lstStyle>
          <a:p>
            <a:fld id="{46521978-8E73-4868-860C-9755863AAB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50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49" r:id="rId2"/>
    <p:sldLayoutId id="2147483670" r:id="rId3"/>
    <p:sldLayoutId id="2147483660" r:id="rId4"/>
    <p:sldLayoutId id="2147483677" r:id="rId5"/>
    <p:sldLayoutId id="2147483661" r:id="rId6"/>
    <p:sldLayoutId id="2147483662" r:id="rId7"/>
    <p:sldLayoutId id="2147483650" r:id="rId8"/>
    <p:sldLayoutId id="2147483666" r:id="rId9"/>
    <p:sldLayoutId id="2147483667" r:id="rId10"/>
    <p:sldLayoutId id="2147483668" r:id="rId11"/>
    <p:sldLayoutId id="2147483663" r:id="rId12"/>
    <p:sldLayoutId id="2147483664" r:id="rId13"/>
    <p:sldLayoutId id="2147483665" r:id="rId14"/>
    <p:sldLayoutId id="2147483672" r:id="rId15"/>
    <p:sldLayoutId id="2147483671" r:id="rId16"/>
    <p:sldLayoutId id="2147483674" r:id="rId17"/>
    <p:sldLayoutId id="2147483675" r:id="rId18"/>
    <p:sldLayoutId id="214748367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bian-pred-app.onrender.com/" TargetMode="External"/><Relationship Id="rId2" Type="http://schemas.openxmlformats.org/officeDocument/2006/relationships/hyperlink" Target="https://github.com/Nfayem/Azubian_pred_app.git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86656" y="3362546"/>
            <a:ext cx="2769413" cy="3495454"/>
            <a:chOff x="0" y="0"/>
            <a:chExt cx="1094089" cy="13809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4089" cy="1380920"/>
            </a:xfrm>
            <a:custGeom>
              <a:avLst/>
              <a:gdLst/>
              <a:ahLst/>
              <a:cxnLst/>
              <a:rect l="l" t="t" r="r" b="b"/>
              <a:pathLst>
                <a:path w="1094089" h="1380920">
                  <a:moveTo>
                    <a:pt x="0" y="0"/>
                  </a:moveTo>
                  <a:lnTo>
                    <a:pt x="1094089" y="0"/>
                  </a:lnTo>
                  <a:lnTo>
                    <a:pt x="1094089" y="1380920"/>
                  </a:lnTo>
                  <a:lnTo>
                    <a:pt x="0" y="1380920"/>
                  </a:lnTo>
                  <a:close/>
                </a:path>
              </a:pathLst>
            </a:custGeom>
            <a:solidFill>
              <a:srgbClr val="113946">
                <a:alpha val="8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94089" cy="142854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08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556069" y="1472731"/>
            <a:ext cx="3849276" cy="1889815"/>
            <a:chOff x="0" y="0"/>
            <a:chExt cx="1520702" cy="7465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20702" cy="746593"/>
            </a:xfrm>
            <a:custGeom>
              <a:avLst/>
              <a:gdLst/>
              <a:ahLst/>
              <a:cxnLst/>
              <a:rect l="l" t="t" r="r" b="b"/>
              <a:pathLst>
                <a:path w="1520702" h="746593">
                  <a:moveTo>
                    <a:pt x="0" y="0"/>
                  </a:moveTo>
                  <a:lnTo>
                    <a:pt x="1520702" y="0"/>
                  </a:lnTo>
                  <a:lnTo>
                    <a:pt x="1520702" y="746593"/>
                  </a:lnTo>
                  <a:lnTo>
                    <a:pt x="0" y="746593"/>
                  </a:lnTo>
                  <a:close/>
                </a:path>
              </a:pathLst>
            </a:custGeom>
            <a:solidFill>
              <a:srgbClr val="113946">
                <a:alpha val="8470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20702" cy="79421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08"/>
                </a:lnSpc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94293" y="429530"/>
            <a:ext cx="4491075" cy="512542"/>
            <a:chOff x="0" y="0"/>
            <a:chExt cx="1774252" cy="2024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74252" cy="202486"/>
            </a:xfrm>
            <a:custGeom>
              <a:avLst/>
              <a:gdLst/>
              <a:ahLst/>
              <a:cxnLst/>
              <a:rect l="l" t="t" r="r" b="b"/>
              <a:pathLst>
                <a:path w="1774252" h="202486">
                  <a:moveTo>
                    <a:pt x="17238" y="0"/>
                  </a:moveTo>
                  <a:lnTo>
                    <a:pt x="1757013" y="0"/>
                  </a:lnTo>
                  <a:cubicBezTo>
                    <a:pt x="1761585" y="0"/>
                    <a:pt x="1765970" y="1816"/>
                    <a:pt x="1769203" y="5049"/>
                  </a:cubicBezTo>
                  <a:cubicBezTo>
                    <a:pt x="1772436" y="8282"/>
                    <a:pt x="1774252" y="12667"/>
                    <a:pt x="1774252" y="17238"/>
                  </a:cubicBezTo>
                  <a:lnTo>
                    <a:pt x="1774252" y="185247"/>
                  </a:lnTo>
                  <a:cubicBezTo>
                    <a:pt x="1774252" y="189819"/>
                    <a:pt x="1772436" y="194204"/>
                    <a:pt x="1769203" y="197437"/>
                  </a:cubicBezTo>
                  <a:cubicBezTo>
                    <a:pt x="1765970" y="200669"/>
                    <a:pt x="1761585" y="202486"/>
                    <a:pt x="1757013" y="202486"/>
                  </a:cubicBezTo>
                  <a:lnTo>
                    <a:pt x="17238" y="202486"/>
                  </a:lnTo>
                  <a:cubicBezTo>
                    <a:pt x="12667" y="202486"/>
                    <a:pt x="8282" y="200669"/>
                    <a:pt x="5049" y="197437"/>
                  </a:cubicBezTo>
                  <a:cubicBezTo>
                    <a:pt x="1816" y="194204"/>
                    <a:pt x="0" y="189819"/>
                    <a:pt x="0" y="185247"/>
                  </a:cubicBezTo>
                  <a:lnTo>
                    <a:pt x="0" y="17238"/>
                  </a:lnTo>
                  <a:cubicBezTo>
                    <a:pt x="0" y="12667"/>
                    <a:pt x="1816" y="8282"/>
                    <a:pt x="5049" y="5049"/>
                  </a:cubicBezTo>
                  <a:cubicBezTo>
                    <a:pt x="8282" y="1816"/>
                    <a:pt x="12667" y="0"/>
                    <a:pt x="17238" y="0"/>
                  </a:cubicBezTo>
                  <a:close/>
                </a:path>
              </a:pathLst>
            </a:custGeom>
            <a:solidFill>
              <a:srgbClr val="B9947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1774252" cy="29773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1666" spc="166">
                  <a:solidFill>
                    <a:srgbClr val="FFF2D8"/>
                  </a:solidFill>
                  <a:latin typeface="Roboto"/>
                  <a:ea typeface="Roboto"/>
                  <a:cs typeface="Roboto"/>
                  <a:sym typeface="Roboto"/>
                </a:rPr>
                <a:t>Azubian Expresso Challenge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42366" y="429530"/>
            <a:ext cx="4542640" cy="512542"/>
            <a:chOff x="0" y="0"/>
            <a:chExt cx="1794623" cy="20248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94623" cy="202486"/>
            </a:xfrm>
            <a:custGeom>
              <a:avLst/>
              <a:gdLst/>
              <a:ahLst/>
              <a:cxnLst/>
              <a:rect l="l" t="t" r="r" b="b"/>
              <a:pathLst>
                <a:path w="1794623" h="202486">
                  <a:moveTo>
                    <a:pt x="17043" y="0"/>
                  </a:moveTo>
                  <a:lnTo>
                    <a:pt x="1777580" y="0"/>
                  </a:lnTo>
                  <a:cubicBezTo>
                    <a:pt x="1786993" y="0"/>
                    <a:pt x="1794623" y="7630"/>
                    <a:pt x="1794623" y="17043"/>
                  </a:cubicBezTo>
                  <a:lnTo>
                    <a:pt x="1794623" y="185443"/>
                  </a:lnTo>
                  <a:cubicBezTo>
                    <a:pt x="1794623" y="189963"/>
                    <a:pt x="1792828" y="194298"/>
                    <a:pt x="1789631" y="197494"/>
                  </a:cubicBezTo>
                  <a:cubicBezTo>
                    <a:pt x="1786435" y="200690"/>
                    <a:pt x="1782101" y="202486"/>
                    <a:pt x="1777580" y="202486"/>
                  </a:cubicBezTo>
                  <a:lnTo>
                    <a:pt x="17043" y="202486"/>
                  </a:lnTo>
                  <a:cubicBezTo>
                    <a:pt x="12523" y="202486"/>
                    <a:pt x="8188" y="200690"/>
                    <a:pt x="4992" y="197494"/>
                  </a:cubicBezTo>
                  <a:cubicBezTo>
                    <a:pt x="1796" y="194298"/>
                    <a:pt x="0" y="189963"/>
                    <a:pt x="0" y="185443"/>
                  </a:cubicBezTo>
                  <a:lnTo>
                    <a:pt x="0" y="17043"/>
                  </a:lnTo>
                  <a:cubicBezTo>
                    <a:pt x="0" y="12523"/>
                    <a:pt x="1796" y="8188"/>
                    <a:pt x="4992" y="4992"/>
                  </a:cubicBezTo>
                  <a:cubicBezTo>
                    <a:pt x="8188" y="1796"/>
                    <a:pt x="12523" y="0"/>
                    <a:pt x="17043" y="0"/>
                  </a:cubicBezTo>
                  <a:close/>
                </a:path>
              </a:pathLst>
            </a:custGeom>
            <a:solidFill>
              <a:srgbClr val="B9947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1794623" cy="29773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endParaRPr sz="1200"/>
            </a:p>
          </p:txBody>
        </p:sp>
      </p:grpSp>
      <p:sp>
        <p:nvSpPr>
          <p:cNvPr id="15" name="Freeform 15"/>
          <p:cNvSpPr/>
          <p:nvPr/>
        </p:nvSpPr>
        <p:spPr>
          <a:xfrm>
            <a:off x="3645940" y="524820"/>
            <a:ext cx="525422" cy="318261"/>
          </a:xfrm>
          <a:custGeom>
            <a:avLst/>
            <a:gdLst/>
            <a:ahLst/>
            <a:cxnLst/>
            <a:rect l="l" t="t" r="r" b="b"/>
            <a:pathLst>
              <a:path w="788133" h="477391">
                <a:moveTo>
                  <a:pt x="0" y="0"/>
                </a:moveTo>
                <a:lnTo>
                  <a:pt x="788133" y="0"/>
                </a:lnTo>
                <a:lnTo>
                  <a:pt x="788133" y="477391"/>
                </a:lnTo>
                <a:lnTo>
                  <a:pt x="0" y="4773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85800" y="2433887"/>
            <a:ext cx="10820400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1" spc="300">
                <a:solidFill>
                  <a:srgbClr val="FFF2D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TELECOMMUNICATIONS CHURN PREDICTOR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5800" y="4119812"/>
            <a:ext cx="10820400" cy="39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4"/>
              </a:lnSpc>
            </a:pPr>
            <a:r>
              <a:rPr lang="en-US" sz="2133" b="1" spc="192">
                <a:solidFill>
                  <a:srgbClr val="FFF2D8"/>
                </a:solidFill>
                <a:latin typeface="Roboto Bold"/>
                <a:ea typeface="Roboto Bold"/>
                <a:cs typeface="Roboto Bold"/>
                <a:sym typeface="Roboto Bold"/>
              </a:rPr>
              <a:t>A Machine Learning Approach Using the CRISP-DM Framework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0" y="496395"/>
            <a:ext cx="3793462" cy="29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0"/>
              </a:lnSpc>
            </a:pPr>
            <a:r>
              <a:rPr lang="en-US" sz="1600" spc="160">
                <a:solidFill>
                  <a:srgbClr val="FFF2D8"/>
                </a:solidFill>
                <a:latin typeface="Inter"/>
                <a:ea typeface="Inter"/>
                <a:cs typeface="Inter"/>
                <a:sym typeface="Inter"/>
              </a:rPr>
              <a:t>Powered By Team Switzerland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D66F-7E3D-1C6F-2031-40384960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distribution of Churn?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520AD-A486-514E-96E8-70777CDE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1A97FF-2157-D34B-9C72-88878C6E5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01" y="1052512"/>
            <a:ext cx="9788799" cy="55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C1B60-8F40-7A3F-940E-BDD19CC7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churn rate vary across different regions?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85C4C-3C04-EB74-8646-5DA0778A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37F79-EF6B-E05A-14C7-589DA6B4B384}"/>
              </a:ext>
            </a:extLst>
          </p:cNvPr>
          <p:cNvSpPr txBox="1"/>
          <p:nvPr/>
        </p:nvSpPr>
        <p:spPr>
          <a:xfrm>
            <a:off x="337310" y="907187"/>
            <a:ext cx="1194359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evaluate how churn rates differ across various regions, helping to identify geographic areas where customer retention efforts may need to be strengthened.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8F031-323E-83EE-BF22-74212E291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668" y="2045960"/>
            <a:ext cx="6010665" cy="48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00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D1C30-4003-F308-A3C3-6E159DDBD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churn rate vary across different regions?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3CC8E-0C6F-1AC1-D2A7-6A616CCA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2FB354-25F1-1FDB-3B83-048837CA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419" y="989457"/>
            <a:ext cx="7523162" cy="576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54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BEC4-10D0-58F6-2ED5-A65ECB10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user engagement vary with churn across different regions?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F713C-2821-DB57-021E-AD80E5168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002DC-052A-F04D-F9DF-E37431F297F7}"/>
              </a:ext>
            </a:extLst>
          </p:cNvPr>
          <p:cNvSpPr txBox="1"/>
          <p:nvPr/>
        </p:nvSpPr>
        <p:spPr>
          <a:xfrm>
            <a:off x="337310" y="907187"/>
            <a:ext cx="1194359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investigate regional variations in overall user engagement by analysing key metrics such as call activities, refill frequency, data volume, top pack activations, and regularity.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94CCB-DF49-9C51-28B4-5A7A3CB13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908" y="2155156"/>
            <a:ext cx="7315675" cy="455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78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25E54-349C-CF91-1882-D4820B14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user engagement vary with churn across different regions?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B68494-9B22-AB9E-E3DF-6CB5DAF4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9BB83-D20C-E950-7DBD-AE0B32E6D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8" y="1311273"/>
            <a:ext cx="99155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68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B4C78B-510B-A2DE-028C-69E06C5CEB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62600" y="2262187"/>
            <a:ext cx="6651625" cy="2333625"/>
          </a:xfrm>
        </p:spPr>
        <p:txBody>
          <a:bodyPr/>
          <a:lstStyle/>
          <a:p>
            <a:r>
              <a:rPr lang="en-US" dirty="0"/>
              <a:t>Mr. Obed </a:t>
            </a:r>
            <a:r>
              <a:rPr lang="en-US" dirty="0" err="1"/>
              <a:t>Tettey</a:t>
            </a:r>
            <a:r>
              <a:rPr lang="en-US" dirty="0"/>
              <a:t> </a:t>
            </a:r>
            <a:r>
              <a:rPr lang="en-US" dirty="0" err="1"/>
              <a:t>Korda</a:t>
            </a: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2698382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B0DF-271C-5EBB-D9E2-956165E20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0"/>
            <a:ext cx="10591800" cy="827030"/>
          </a:xfrm>
        </p:spPr>
        <p:txBody>
          <a:bodyPr/>
          <a:lstStyle/>
          <a:p>
            <a:r>
              <a:rPr lang="en-GB" dirty="0"/>
              <a:t> What is the distribution of top packages with customer churn?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F3791E-D53C-2DD5-AAB2-8B2E200A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17FBE-080A-7A7B-4584-97A15A2FC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165" y="2028738"/>
            <a:ext cx="8469671" cy="4817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393227-728C-F9CD-F44F-DB81AD1D45D6}"/>
              </a:ext>
            </a:extLst>
          </p:cNvPr>
          <p:cNvSpPr txBox="1"/>
          <p:nvPr/>
        </p:nvSpPr>
        <p:spPr>
          <a:xfrm>
            <a:off x="337310" y="907187"/>
            <a:ext cx="1194359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analyse how different types of top packages are distributed across churn and non-churned customers. </a:t>
            </a:r>
          </a:p>
        </p:txBody>
      </p:sp>
    </p:spTree>
    <p:extLst>
      <p:ext uri="{BB962C8B-B14F-4D97-AF65-F5344CB8AC3E}">
        <p14:creationId xmlns:p14="http://schemas.microsoft.com/office/powerpoint/2010/main" val="1150969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D66F-7E3D-1C6F-2031-40384960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What is the distribution of top packages with customer churn?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520AD-A486-514E-96E8-70777CDE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C4B90-6762-BBBA-668E-42E8A364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729" y="959017"/>
            <a:ext cx="7652543" cy="579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59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C1B60-8F40-7A3F-940E-BDD19CC7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activation of top packages relate to churn rates?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85C4C-3C04-EB74-8646-5DA0778A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52140-5D2B-CDE8-BB3E-93FDE714AD15}"/>
              </a:ext>
            </a:extLst>
          </p:cNvPr>
          <p:cNvSpPr txBox="1"/>
          <p:nvPr/>
        </p:nvSpPr>
        <p:spPr>
          <a:xfrm>
            <a:off x="337310" y="907187"/>
            <a:ext cx="1194359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evaluate if frequent activation of top packages increases customer engagement, potentially reducing churn rates.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300457-2DE7-BEBB-9D1E-FF609C2D4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163" y="2045960"/>
            <a:ext cx="6797675" cy="478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10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881DA-FE18-BD22-E46D-F97FFB39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activation of top packages relate to churn rates?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760828-42EC-A847-8201-C6749C40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6DCE3-20F5-A936-0DE0-EFD45FC6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63" y="1056840"/>
            <a:ext cx="7508875" cy="56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00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A35158-1453-9F95-1031-6E1B90EF71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Mr. Nfayem Imoro</a:t>
            </a:r>
            <a:endParaRPr lang="en-GH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188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804E-9FA9-613D-EA2B-DE280DEB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different levels of call and data activity relate to customer churn?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686DFC-C896-1E39-3745-F5D437D0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5107E-289E-FA24-55A3-07938F74B3EC}"/>
              </a:ext>
            </a:extLst>
          </p:cNvPr>
          <p:cNvSpPr txBox="1"/>
          <p:nvPr/>
        </p:nvSpPr>
        <p:spPr>
          <a:xfrm>
            <a:off x="337310" y="907187"/>
            <a:ext cx="1194359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evaluate if varying levels of call and data activity (categorized as Low, Medium, and High) are associated with higher or lower churn rates.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1B6280-4B2B-1A6C-077E-0DC6D979CC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90"/>
          <a:stretch/>
        </p:blipFill>
        <p:spPr>
          <a:xfrm>
            <a:off x="696573" y="2258615"/>
            <a:ext cx="4840600" cy="4131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008C28-137F-9633-4DD9-8FDCC07530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1"/>
          <a:stretch/>
        </p:blipFill>
        <p:spPr>
          <a:xfrm>
            <a:off x="6895745" y="2258615"/>
            <a:ext cx="4840598" cy="41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9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CF99A-F386-56A5-51B1-FDB2664F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different levels of call and data activity relate to customer churn?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568FC4-055F-4D28-897D-089A8E00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9B1C9-3F15-F4B4-9563-8ED3AA419E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8867"/>
          <a:stretch/>
        </p:blipFill>
        <p:spPr>
          <a:xfrm>
            <a:off x="5248110" y="2011541"/>
            <a:ext cx="6832824" cy="27428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ECE1F-0981-91F1-BC3A-8D0E96749635}"/>
              </a:ext>
            </a:extLst>
          </p:cNvPr>
          <p:cNvSpPr txBox="1"/>
          <p:nvPr/>
        </p:nvSpPr>
        <p:spPr>
          <a:xfrm>
            <a:off x="111066" y="2011541"/>
            <a:ext cx="4863270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Low: </a:t>
            </a:r>
            <a:r>
              <a:rPr lang="en-GB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Values in the lower third of the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Medium: </a:t>
            </a:r>
            <a:r>
              <a:rPr lang="en-GB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Values between the lower and higher thirds.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High: </a:t>
            </a:r>
            <a:r>
              <a:rPr lang="en-GB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Values in the higher third of the data.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0C25AE-BCCB-A40B-ACC4-CBD154B63EF1}"/>
              </a:ext>
            </a:extLst>
          </p:cNvPr>
          <p:cNvCxnSpPr/>
          <p:nvPr/>
        </p:nvCxnSpPr>
        <p:spPr>
          <a:xfrm>
            <a:off x="5053584" y="1038201"/>
            <a:ext cx="0" cy="5667397"/>
          </a:xfrm>
          <a:prstGeom prst="line">
            <a:avLst/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181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CF99A-F386-56A5-51B1-FDB2664F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different levels of call and data activity relate to customer churn?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568FC4-055F-4D28-897D-089A8E00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A5281-93EE-D5FD-1F16-A7585ACD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432"/>
          <a:stretch/>
        </p:blipFill>
        <p:spPr>
          <a:xfrm>
            <a:off x="1393674" y="1055801"/>
            <a:ext cx="9404652" cy="546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26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B4C78B-510B-A2DE-028C-69E06C5CEB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7814" y="2262187"/>
            <a:ext cx="7376411" cy="2333625"/>
          </a:xfrm>
        </p:spPr>
        <p:txBody>
          <a:bodyPr/>
          <a:lstStyle/>
          <a:p>
            <a:r>
              <a:rPr lang="en-US" dirty="0"/>
              <a:t>Mr. </a:t>
            </a:r>
            <a:r>
              <a:rPr lang="en-US" dirty="0" err="1"/>
              <a:t>Godfred</a:t>
            </a:r>
            <a:r>
              <a:rPr lang="en-US" dirty="0"/>
              <a:t> Frank Aning</a:t>
            </a: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2170174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6B1A-45B0-DE08-0965-154992E4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customer tenure affect churn rates?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09CDC-DA06-F07A-8708-5D3413A0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000DE-DDE1-2924-2269-9215845C3845}"/>
              </a:ext>
            </a:extLst>
          </p:cNvPr>
          <p:cNvSpPr txBox="1"/>
          <p:nvPr/>
        </p:nvSpPr>
        <p:spPr>
          <a:xfrm>
            <a:off x="337310" y="907187"/>
            <a:ext cx="1194359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analyse whether longer-tenured customers exhibit different churn </a:t>
            </a:r>
            <a:r>
              <a:rPr lang="en-GB" sz="2400" b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behavior</a:t>
            </a:r>
            <a:r>
              <a:rPr lang="en-GB" sz="2400" b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possibly indicating loyalty or disengagement over time.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D5022-7FBA-BE88-A296-0CD2E015E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244" y="2126117"/>
            <a:ext cx="6897513" cy="458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76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3CF9-C417-2AD1-503B-CE09C376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customer tenure affect churn rates?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BA9AD7-AA8D-830C-3AA4-709F845F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8EEAF-E12F-71F2-6080-2D05C3B3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3" y="1311273"/>
            <a:ext cx="986589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3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B0DF-271C-5EBB-D9E2-956165E2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top-up amounts and monthly income relate to customer churn rates?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F3791E-D53C-2DD5-AAB2-8B2E200A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F0C4C-CF66-26E4-B556-0D0C542BDBB1}"/>
              </a:ext>
            </a:extLst>
          </p:cNvPr>
          <p:cNvSpPr txBox="1"/>
          <p:nvPr/>
        </p:nvSpPr>
        <p:spPr>
          <a:xfrm>
            <a:off x="337310" y="907187"/>
            <a:ext cx="481948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understand whether variations in top-up amounts and monthly income are associated with higher or lower churn rates.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7F3B09-9E25-2FDF-5E70-7826F2C6F3C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4623" y="914495"/>
            <a:ext cx="5816010" cy="581112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B55F15-A46F-36AE-4188-E7D5812EAE7F}"/>
              </a:ext>
            </a:extLst>
          </p:cNvPr>
          <p:cNvCxnSpPr/>
          <p:nvPr/>
        </p:nvCxnSpPr>
        <p:spPr>
          <a:xfrm>
            <a:off x="5266656" y="1038201"/>
            <a:ext cx="0" cy="5667397"/>
          </a:xfrm>
          <a:prstGeom prst="line">
            <a:avLst/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510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D66F-7E3D-1C6F-2031-40384960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top-up amounts and monthly income relate to customer churn rates?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520AD-A486-514E-96E8-70777CDE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59269-C20C-EA5B-5558-08D2E90B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3954"/>
          <a:stretch/>
        </p:blipFill>
        <p:spPr>
          <a:xfrm>
            <a:off x="546163" y="1371599"/>
            <a:ext cx="11099674" cy="443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08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D66F-7E3D-1C6F-2031-40384960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top-up amounts and monthly income relate to customer churn rates?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520AD-A486-514E-96E8-70777CDE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954422-E2BF-CB3D-DE26-9E4C30C4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917"/>
          <a:stretch/>
        </p:blipFill>
        <p:spPr>
          <a:xfrm>
            <a:off x="654698" y="1241910"/>
            <a:ext cx="10882604" cy="510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93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C1B60-8F40-7A3F-940E-BDD19CC7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How does the top-up amount and monthly income vary across different tenures, and how does this variation relate to customer churn rates?</a:t>
            </a:r>
            <a:endParaRPr lang="en-GH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85C4C-3C04-EB74-8646-5DA0778A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2471E-7169-0C07-2B2D-44BC694F6609}"/>
              </a:ext>
            </a:extLst>
          </p:cNvPr>
          <p:cNvSpPr txBox="1"/>
          <p:nvPr/>
        </p:nvSpPr>
        <p:spPr>
          <a:xfrm>
            <a:off x="337310" y="907187"/>
            <a:ext cx="1194359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purpose of this analysis is to understand how customer behaviour related to top-up amounts and monthly income changes as their tenure with the company progresses.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A7D85-295F-3A9D-5C7B-89FE5B5CBE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b="50112"/>
          <a:stretch/>
        </p:blipFill>
        <p:spPr>
          <a:xfrm>
            <a:off x="850162" y="2635166"/>
            <a:ext cx="4656370" cy="3887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D11FFA-AF84-4091-6653-95CB71EADB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112"/>
          <a:stretch/>
        </p:blipFill>
        <p:spPr>
          <a:xfrm>
            <a:off x="6096000" y="2680115"/>
            <a:ext cx="4656370" cy="388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83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74A877-3484-F368-4B75-0CD8DB298B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BUSINESS UNDERSTANDING</a:t>
            </a:r>
            <a:endParaRPr lang="en-G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483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980C2-2230-8F1D-CBF4-A485BDCE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How does the top-up amount and monthly income vary across different tenures, and how does this variation relate to customer churn rates?</a:t>
            </a:r>
            <a:endParaRPr lang="en-GH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70EA6-399F-F09D-5F91-E3FAD0A2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3EC9B-FB56-BCEC-7FA9-415AE8599D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9313"/>
          <a:stretch/>
        </p:blipFill>
        <p:spPr>
          <a:xfrm>
            <a:off x="646407" y="2168164"/>
            <a:ext cx="10899186" cy="31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33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980C2-2230-8F1D-CBF4-A485BDCE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How does the top-up amount and monthly income vary across different tenures, and how does this variation relate to customer churn rates?</a:t>
            </a:r>
            <a:endParaRPr lang="en-GH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70EA6-399F-F09D-5F91-E3FAD0A2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31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6C632-318D-616B-7A8B-3229F749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802"/>
          <a:stretch/>
        </p:blipFill>
        <p:spPr>
          <a:xfrm>
            <a:off x="438788" y="1300897"/>
            <a:ext cx="11314424" cy="479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99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74A877-3484-F368-4B75-0CD8DB298B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HYPOTHESIS TESTING</a:t>
            </a:r>
            <a:endParaRPr lang="en-G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577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B4C78B-510B-A2DE-028C-69E06C5CEB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62954" y="2262187"/>
            <a:ext cx="8151272" cy="2333625"/>
          </a:xfrm>
        </p:spPr>
        <p:txBody>
          <a:bodyPr/>
          <a:lstStyle/>
          <a:p>
            <a:r>
              <a:rPr lang="en-US" dirty="0"/>
              <a:t>Ms. Jackline Wangari Maina</a:t>
            </a: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2464623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B0DF-271C-5EBB-D9E2-956165E2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relationship between customer regularity and churn?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F3791E-D53C-2DD5-AAB2-8B2E200A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75C35-0E17-E27B-BE53-CDFDC046EADA}"/>
              </a:ext>
            </a:extLst>
          </p:cNvPr>
          <p:cNvSpPr txBox="1"/>
          <p:nvPr/>
        </p:nvSpPr>
        <p:spPr>
          <a:xfrm>
            <a:off x="337310" y="907187"/>
            <a:ext cx="1194359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understand if customers with consistent activity over 90 days are less likely to churn, offering a measure of sustained engagement.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D06D9-5DD1-D671-4D9F-AB1351747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329" y="2126118"/>
            <a:ext cx="6243343" cy="445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78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F4EF-9ED4-C649-0672-6F1ABE42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relationship between customer regularity and churn?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72A0DD-556F-B731-DD2B-385D029EE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35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5BE28-DF89-508A-28A7-CACA9B6B7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6" t="18534" r="25158" b="7546"/>
          <a:stretch/>
        </p:blipFill>
        <p:spPr>
          <a:xfrm>
            <a:off x="2512314" y="1014984"/>
            <a:ext cx="7167372" cy="56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04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D66F-7E3D-1C6F-2031-40384960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likelihood of inactive customers churning?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520AD-A486-514E-96E8-70777CDE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36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0DBDE-8259-6BC0-DE24-70AB0E52E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496" y="1421450"/>
            <a:ext cx="6330126" cy="4459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B05C0-76A6-9209-2B71-9D7006FA46C9}"/>
              </a:ext>
            </a:extLst>
          </p:cNvPr>
          <p:cNvSpPr txBox="1"/>
          <p:nvPr/>
        </p:nvSpPr>
        <p:spPr>
          <a:xfrm>
            <a:off x="111066" y="1142861"/>
            <a:ext cx="56204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Null Hypothesis (H</a:t>
            </a:r>
            <a:r>
              <a:rPr lang="en-GB" sz="2400" b="1" baseline="-25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</a:t>
            </a:r>
            <a:r>
              <a:rPr lang="en-GB" sz="24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There is no statistically significant relationship between churn rate and </a:t>
            </a:r>
            <a:r>
              <a:rPr lang="en-GB" sz="2400" b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days_since_last_activity</a:t>
            </a:r>
            <a:r>
              <a:rPr lang="en-GB" sz="2400" b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b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Alternative Hypothesis (H</a:t>
            </a:r>
            <a:r>
              <a:rPr lang="en-GB" sz="2400" b="1" baseline="-25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r>
              <a:rPr lang="en-GB" sz="24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There is a statistically significant relationship between churn rate and </a:t>
            </a:r>
            <a:r>
              <a:rPr lang="en-GB" sz="2400" b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days_since_last_activity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GB" sz="2400" b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DAF2B-86B4-2D77-CB58-06BE7E85CE0D}"/>
              </a:ext>
            </a:extLst>
          </p:cNvPr>
          <p:cNvCxnSpPr/>
          <p:nvPr/>
        </p:nvCxnSpPr>
        <p:spPr>
          <a:xfrm>
            <a:off x="5700289" y="1038201"/>
            <a:ext cx="0" cy="5667397"/>
          </a:xfrm>
          <a:prstGeom prst="line">
            <a:avLst/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DB9B66A-8A6D-C934-F61C-73EFE867B8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1" t="54533" r="33102" b="27200"/>
          <a:stretch/>
        </p:blipFill>
        <p:spPr>
          <a:xfrm>
            <a:off x="9725617" y="2419019"/>
            <a:ext cx="2234414" cy="7448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64264E-0E2D-6607-2151-FF315B331585}"/>
              </a:ext>
            </a:extLst>
          </p:cNvPr>
          <p:cNvSpPr txBox="1"/>
          <p:nvPr/>
        </p:nvSpPr>
        <p:spPr>
          <a:xfrm>
            <a:off x="10207874" y="3816166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 &lt; 0.05</a:t>
            </a:r>
            <a:endParaRPr lang="en-GH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811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062B-5F59-3562-DF23-B41F84C0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likelihood of inactive customers churning?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21F271-9650-2BA2-4610-1359AF4E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37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CD2B2-3E38-618C-A8F8-7853D0996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1" t="16577" r="22812" b="4445"/>
          <a:stretch/>
        </p:blipFill>
        <p:spPr>
          <a:xfrm>
            <a:off x="5253193" y="1142861"/>
            <a:ext cx="6827741" cy="5171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DC910F-A7C0-7BA0-34FF-51BEBF30191C}"/>
              </a:ext>
            </a:extLst>
          </p:cNvPr>
          <p:cNvSpPr txBox="1"/>
          <p:nvPr/>
        </p:nvSpPr>
        <p:spPr>
          <a:xfrm>
            <a:off x="111066" y="1142861"/>
            <a:ext cx="4863270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Low: </a:t>
            </a:r>
            <a:r>
              <a:rPr lang="en-GB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Values in the lower third of the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Medium: </a:t>
            </a:r>
            <a:r>
              <a:rPr lang="en-GB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Values between the lower and higher thirds.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High: </a:t>
            </a:r>
            <a:r>
              <a:rPr lang="en-GB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Values in the higher third of the data.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AC2163-2948-CA7A-12BF-AF95CFD2A524}"/>
              </a:ext>
            </a:extLst>
          </p:cNvPr>
          <p:cNvCxnSpPr/>
          <p:nvPr/>
        </p:nvCxnSpPr>
        <p:spPr>
          <a:xfrm>
            <a:off x="5053584" y="1038201"/>
            <a:ext cx="0" cy="5667397"/>
          </a:xfrm>
          <a:prstGeom prst="line">
            <a:avLst/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623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74A877-3484-F368-4B75-0CD8DB298B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DATA PREPARATION</a:t>
            </a:r>
            <a:endParaRPr lang="en-G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2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C1B60-8F40-7A3F-940E-BDD19CC7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Dropping of Rows Based on Missing Data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85C4C-3C04-EB74-8646-5DA0778A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1182E-A087-2740-4FAA-A68347B7B259}"/>
              </a:ext>
            </a:extLst>
          </p:cNvPr>
          <p:cNvSpPr txBox="1"/>
          <p:nvPr/>
        </p:nvSpPr>
        <p:spPr>
          <a:xfrm>
            <a:off x="111066" y="1142861"/>
            <a:ext cx="5177356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Number of columns with no missing values: 4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 with no missing values: ['TENURE', 'MRG', 'REGULARITY', 'CHURN’]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Number of columns with missing values: 14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1238F7-4F89-F4D1-2183-E552104C9A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407"/>
          <a:stretch/>
        </p:blipFill>
        <p:spPr>
          <a:xfrm>
            <a:off x="5559914" y="1142861"/>
            <a:ext cx="6521020" cy="511561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8A0DEC-94B3-65C1-DD94-E301A2349092}"/>
              </a:ext>
            </a:extLst>
          </p:cNvPr>
          <p:cNvCxnSpPr/>
          <p:nvPr/>
        </p:nvCxnSpPr>
        <p:spPr>
          <a:xfrm>
            <a:off x="5445767" y="1038201"/>
            <a:ext cx="0" cy="5667397"/>
          </a:xfrm>
          <a:prstGeom prst="line">
            <a:avLst/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676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7DFB7-2EE8-C911-28F2-C764B04A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Optimizing Customer Retention for </a:t>
            </a:r>
            <a:r>
              <a:rPr lang="en-GB" sz="3200" dirty="0" err="1"/>
              <a:t>Azubian</a:t>
            </a:r>
            <a:r>
              <a:rPr lang="en-GB" sz="3200" dirty="0"/>
              <a:t> Expresso</a:t>
            </a:r>
            <a:endParaRPr lang="en-GH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9F84B8-ACE7-3469-D2DF-8115FB40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B0739-00E2-FA53-8561-4C92B64C3CFE}"/>
              </a:ext>
            </a:extLst>
          </p:cNvPr>
          <p:cNvSpPr txBox="1"/>
          <p:nvPr/>
        </p:nvSpPr>
        <p:spPr>
          <a:xfrm>
            <a:off x="736600" y="1041400"/>
            <a:ext cx="105918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H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Addressing churn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GH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en-GH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Azubian</a:t>
            </a:r>
            <a:r>
              <a:rPr lang="en-GH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Expresso in the competitive telecom market.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H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H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Predict churn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GH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using machine learning to identify customers at risk of inactivity.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H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H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Analyse customer data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GH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uncover key churn drivers.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H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H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Improve retention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GH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through targeted interventions based on insights.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H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H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Support long-term growth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GH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 reducing churn and enhancing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2777286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C1B60-8F40-7A3F-940E-BDD19CC7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H" dirty="0"/>
              <a:t>Classification of TOP_PACK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85C4C-3C04-EB74-8646-5DA0778A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40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9A3BF4-0918-11F2-347A-E601A18362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2692"/>
          <a:stretch/>
        </p:blipFill>
        <p:spPr>
          <a:xfrm>
            <a:off x="509518" y="1716463"/>
            <a:ext cx="11223047" cy="322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142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B0DF-271C-5EBB-D9E2-956165E2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Handling</a:t>
            </a:r>
            <a:r>
              <a:rPr lang="en-GH" dirty="0"/>
              <a:t> and Imputation Strategy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F3791E-D53C-2DD5-AAB2-8B2E200A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F15CA-9999-88EE-F46A-D48BD9453836}"/>
              </a:ext>
            </a:extLst>
          </p:cNvPr>
          <p:cNvSpPr txBox="1"/>
          <p:nvPr/>
        </p:nvSpPr>
        <p:spPr>
          <a:xfrm>
            <a:off x="111066" y="1142861"/>
            <a:ext cx="4536347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 Handling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Categorical and Numerical Imputation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Joint Median Imputation for Co-dependent Features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Contextual Imputation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Pipeline Handling for Remaining Missing Values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F13D74-3530-5FBC-7D60-50C929EF99DC}"/>
              </a:ext>
            </a:extLst>
          </p:cNvPr>
          <p:cNvCxnSpPr/>
          <p:nvPr/>
        </p:nvCxnSpPr>
        <p:spPr>
          <a:xfrm>
            <a:off x="5144106" y="1038201"/>
            <a:ext cx="0" cy="5667397"/>
          </a:xfrm>
          <a:prstGeom prst="line">
            <a:avLst/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2B96E44-13D8-CE53-6DF9-06552EC5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294" y="1545996"/>
            <a:ext cx="6568087" cy="413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13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CA76-8BCC-43B5-C52B-3990C09A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Data Processing for Modelling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F4F7A-AD0A-1E50-A388-EAACD165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42</a:t>
            </a:fld>
            <a:endParaRPr lang="en-GB" dirty="0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3CFE1888-D2F5-330F-5BB8-F22921439496}"/>
              </a:ext>
            </a:extLst>
          </p:cNvPr>
          <p:cNvGrpSpPr/>
          <p:nvPr/>
        </p:nvGrpSpPr>
        <p:grpSpPr>
          <a:xfrm>
            <a:off x="468984" y="947708"/>
            <a:ext cx="1859242" cy="1585890"/>
            <a:chOff x="0" y="0"/>
            <a:chExt cx="489677" cy="417683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A929F78B-CEF1-17BC-9A58-F5431FB37C5A}"/>
                </a:ext>
              </a:extLst>
            </p:cNvPr>
            <p:cNvSpPr/>
            <p:nvPr/>
          </p:nvSpPr>
          <p:spPr>
            <a:xfrm>
              <a:off x="0" y="0"/>
              <a:ext cx="489677" cy="417683"/>
            </a:xfrm>
            <a:custGeom>
              <a:avLst/>
              <a:gdLst/>
              <a:ahLst/>
              <a:cxnLst/>
              <a:rect l="l" t="t" r="r" b="b"/>
              <a:pathLst>
                <a:path w="489677" h="417683">
                  <a:moveTo>
                    <a:pt x="62460" y="0"/>
                  </a:moveTo>
                  <a:lnTo>
                    <a:pt x="427217" y="0"/>
                  </a:lnTo>
                  <a:cubicBezTo>
                    <a:pt x="461713" y="0"/>
                    <a:pt x="489677" y="27964"/>
                    <a:pt x="489677" y="62460"/>
                  </a:cubicBezTo>
                  <a:lnTo>
                    <a:pt x="489677" y="355223"/>
                  </a:lnTo>
                  <a:cubicBezTo>
                    <a:pt x="489677" y="371788"/>
                    <a:pt x="483096" y="387675"/>
                    <a:pt x="471383" y="399389"/>
                  </a:cubicBezTo>
                  <a:cubicBezTo>
                    <a:pt x="459669" y="411102"/>
                    <a:pt x="443782" y="417683"/>
                    <a:pt x="427217" y="417683"/>
                  </a:cubicBezTo>
                  <a:lnTo>
                    <a:pt x="62460" y="417683"/>
                  </a:lnTo>
                  <a:cubicBezTo>
                    <a:pt x="27964" y="417683"/>
                    <a:pt x="0" y="389718"/>
                    <a:pt x="0" y="355223"/>
                  </a:cubicBezTo>
                  <a:lnTo>
                    <a:pt x="0" y="62460"/>
                  </a:lnTo>
                  <a:cubicBezTo>
                    <a:pt x="0" y="27964"/>
                    <a:pt x="27964" y="0"/>
                    <a:pt x="62460" y="0"/>
                  </a:cubicBezTo>
                  <a:close/>
                </a:path>
              </a:pathLst>
            </a:custGeom>
            <a:solidFill>
              <a:srgbClr val="113946"/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A15F649E-CCDB-5F30-3FEE-A19CA62DDDA5}"/>
                </a:ext>
              </a:extLst>
            </p:cNvPr>
            <p:cNvSpPr txBox="1"/>
            <p:nvPr/>
          </p:nvSpPr>
          <p:spPr>
            <a:xfrm>
              <a:off x="0" y="-295275"/>
              <a:ext cx="489677" cy="712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000"/>
                </a:lnSpc>
              </a:pPr>
              <a:r>
                <a:rPr lang="en-US" sz="7500" spc="675" dirty="0">
                  <a:solidFill>
                    <a:srgbClr val="FFF2D8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FB280EE9-1C03-2D28-D858-0277D16EB7DF}"/>
              </a:ext>
            </a:extLst>
          </p:cNvPr>
          <p:cNvGrpSpPr/>
          <p:nvPr/>
        </p:nvGrpSpPr>
        <p:grpSpPr>
          <a:xfrm>
            <a:off x="3411609" y="2758931"/>
            <a:ext cx="2086981" cy="1744724"/>
            <a:chOff x="0" y="0"/>
            <a:chExt cx="549658" cy="459516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212FC36-C208-61D7-49AD-56E7F3990166}"/>
                </a:ext>
              </a:extLst>
            </p:cNvPr>
            <p:cNvSpPr/>
            <p:nvPr/>
          </p:nvSpPr>
          <p:spPr>
            <a:xfrm>
              <a:off x="0" y="0"/>
              <a:ext cx="549658" cy="459516"/>
            </a:xfrm>
            <a:custGeom>
              <a:avLst/>
              <a:gdLst/>
              <a:ahLst/>
              <a:cxnLst/>
              <a:rect l="l" t="t" r="r" b="b"/>
              <a:pathLst>
                <a:path w="549658" h="459516">
                  <a:moveTo>
                    <a:pt x="55644" y="0"/>
                  </a:moveTo>
                  <a:lnTo>
                    <a:pt x="494013" y="0"/>
                  </a:lnTo>
                  <a:cubicBezTo>
                    <a:pt x="524745" y="0"/>
                    <a:pt x="549658" y="24913"/>
                    <a:pt x="549658" y="55644"/>
                  </a:cubicBezTo>
                  <a:lnTo>
                    <a:pt x="549658" y="403871"/>
                  </a:lnTo>
                  <a:cubicBezTo>
                    <a:pt x="549658" y="434603"/>
                    <a:pt x="524745" y="459516"/>
                    <a:pt x="494013" y="459516"/>
                  </a:cubicBezTo>
                  <a:lnTo>
                    <a:pt x="55644" y="459516"/>
                  </a:lnTo>
                  <a:cubicBezTo>
                    <a:pt x="24913" y="459516"/>
                    <a:pt x="0" y="434603"/>
                    <a:pt x="0" y="403871"/>
                  </a:cubicBezTo>
                  <a:lnTo>
                    <a:pt x="0" y="55644"/>
                  </a:lnTo>
                  <a:cubicBezTo>
                    <a:pt x="0" y="24913"/>
                    <a:pt x="24913" y="0"/>
                    <a:pt x="55644" y="0"/>
                  </a:cubicBezTo>
                  <a:close/>
                </a:path>
              </a:pathLst>
            </a:custGeom>
            <a:solidFill>
              <a:srgbClr val="BCA37F"/>
            </a:solidFill>
          </p:spPr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21DA5CAC-4520-7525-B87B-4860314A3EF2}"/>
                </a:ext>
              </a:extLst>
            </p:cNvPr>
            <p:cNvSpPr txBox="1"/>
            <p:nvPr/>
          </p:nvSpPr>
          <p:spPr>
            <a:xfrm>
              <a:off x="0" y="-295275"/>
              <a:ext cx="549658" cy="754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000"/>
                </a:lnSpc>
              </a:pPr>
              <a:r>
                <a:rPr lang="en-US" sz="7500" spc="675" dirty="0">
                  <a:solidFill>
                    <a:srgbClr val="FFF2D8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C43C100-20C2-A8A6-4380-0CFE2C8B732C}"/>
              </a:ext>
            </a:extLst>
          </p:cNvPr>
          <p:cNvSpPr txBox="1"/>
          <p:nvPr/>
        </p:nvSpPr>
        <p:spPr>
          <a:xfrm>
            <a:off x="227246" y="2785508"/>
            <a:ext cx="3240689" cy="128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374" lvl="1" indent="-228687" algn="l">
              <a:lnSpc>
                <a:spcPts val="3389"/>
              </a:lnSpc>
              <a:buFont typeface="Arial"/>
              <a:buChar char="•"/>
            </a:pPr>
            <a:r>
              <a:rPr lang="en-US" sz="2400" spc="19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Split data set into training and evaluation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41D18B-8359-FDCA-C694-FBE0EE829694}"/>
              </a:ext>
            </a:extLst>
          </p:cNvPr>
          <p:cNvSpPr txBox="1"/>
          <p:nvPr/>
        </p:nvSpPr>
        <p:spPr>
          <a:xfrm>
            <a:off x="2533917" y="1305079"/>
            <a:ext cx="2585038" cy="79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400" spc="18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Split data set into X and y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56FB78F6-DB73-A5AA-D24F-CC51430B1AF9}"/>
              </a:ext>
            </a:extLst>
          </p:cNvPr>
          <p:cNvGrpSpPr/>
          <p:nvPr/>
        </p:nvGrpSpPr>
        <p:grpSpPr>
          <a:xfrm>
            <a:off x="227246" y="4602717"/>
            <a:ext cx="2306671" cy="1679213"/>
            <a:chOff x="0" y="0"/>
            <a:chExt cx="607518" cy="442262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544E908-8B97-3155-87ED-250CBBB01B34}"/>
                </a:ext>
              </a:extLst>
            </p:cNvPr>
            <p:cNvSpPr/>
            <p:nvPr/>
          </p:nvSpPr>
          <p:spPr>
            <a:xfrm>
              <a:off x="0" y="0"/>
              <a:ext cx="607518" cy="442262"/>
            </a:xfrm>
            <a:custGeom>
              <a:avLst/>
              <a:gdLst/>
              <a:ahLst/>
              <a:cxnLst/>
              <a:rect l="l" t="t" r="r" b="b"/>
              <a:pathLst>
                <a:path w="607518" h="442262">
                  <a:moveTo>
                    <a:pt x="50345" y="0"/>
                  </a:moveTo>
                  <a:lnTo>
                    <a:pt x="557174" y="0"/>
                  </a:lnTo>
                  <a:cubicBezTo>
                    <a:pt x="570526" y="0"/>
                    <a:pt x="583331" y="5304"/>
                    <a:pt x="592773" y="14746"/>
                  </a:cubicBezTo>
                  <a:cubicBezTo>
                    <a:pt x="602214" y="24187"/>
                    <a:pt x="607518" y="36993"/>
                    <a:pt x="607518" y="50345"/>
                  </a:cubicBezTo>
                  <a:lnTo>
                    <a:pt x="607518" y="391917"/>
                  </a:lnTo>
                  <a:cubicBezTo>
                    <a:pt x="607518" y="405269"/>
                    <a:pt x="602214" y="418075"/>
                    <a:pt x="592773" y="427516"/>
                  </a:cubicBezTo>
                  <a:cubicBezTo>
                    <a:pt x="583331" y="436958"/>
                    <a:pt x="570526" y="442262"/>
                    <a:pt x="557174" y="442262"/>
                  </a:cubicBezTo>
                  <a:lnTo>
                    <a:pt x="50345" y="442262"/>
                  </a:lnTo>
                  <a:cubicBezTo>
                    <a:pt x="36993" y="442262"/>
                    <a:pt x="24187" y="436958"/>
                    <a:pt x="14746" y="427516"/>
                  </a:cubicBezTo>
                  <a:cubicBezTo>
                    <a:pt x="5304" y="418075"/>
                    <a:pt x="0" y="405269"/>
                    <a:pt x="0" y="391917"/>
                  </a:cubicBezTo>
                  <a:lnTo>
                    <a:pt x="0" y="50345"/>
                  </a:lnTo>
                  <a:cubicBezTo>
                    <a:pt x="0" y="36993"/>
                    <a:pt x="5304" y="24187"/>
                    <a:pt x="14746" y="14746"/>
                  </a:cubicBezTo>
                  <a:cubicBezTo>
                    <a:pt x="24187" y="5304"/>
                    <a:pt x="36993" y="0"/>
                    <a:pt x="50345" y="0"/>
                  </a:cubicBezTo>
                  <a:close/>
                </a:path>
              </a:pathLst>
            </a:custGeom>
            <a:solidFill>
              <a:srgbClr val="113946"/>
            </a:solidFill>
          </p:spPr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513A1691-8D64-8662-F90B-02E33CC9EEA6}"/>
                </a:ext>
              </a:extLst>
            </p:cNvPr>
            <p:cNvSpPr txBox="1"/>
            <p:nvPr/>
          </p:nvSpPr>
          <p:spPr>
            <a:xfrm>
              <a:off x="0" y="-295275"/>
              <a:ext cx="607518" cy="737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000"/>
                </a:lnSpc>
              </a:pPr>
              <a:r>
                <a:rPr lang="en-US" sz="7500" spc="675" dirty="0">
                  <a:solidFill>
                    <a:srgbClr val="FFF2D8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4EED184A-C273-1EFC-56CA-86EA81145A94}"/>
              </a:ext>
            </a:extLst>
          </p:cNvPr>
          <p:cNvSpPr txBox="1"/>
          <p:nvPr/>
        </p:nvSpPr>
        <p:spPr>
          <a:xfrm>
            <a:off x="2738264" y="5039360"/>
            <a:ext cx="2475029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40094" lvl="1" indent="-220047" algn="l">
              <a:lnSpc>
                <a:spcPts val="3261"/>
              </a:lnSpc>
              <a:buFont typeface="Arial"/>
              <a:buChar char="•"/>
            </a:pPr>
            <a:r>
              <a:rPr lang="en-US" sz="2400" spc="183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Feature Engineering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20079F59-DF60-2BCB-2960-1FF75B2E2877}"/>
              </a:ext>
            </a:extLst>
          </p:cNvPr>
          <p:cNvGrpSpPr/>
          <p:nvPr/>
        </p:nvGrpSpPr>
        <p:grpSpPr>
          <a:xfrm>
            <a:off x="9346808" y="4487226"/>
            <a:ext cx="2081376" cy="1824476"/>
            <a:chOff x="0" y="0"/>
            <a:chExt cx="548181" cy="480520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F629C35B-B35B-7DEE-A480-8E6A993D823C}"/>
                </a:ext>
              </a:extLst>
            </p:cNvPr>
            <p:cNvSpPr/>
            <p:nvPr/>
          </p:nvSpPr>
          <p:spPr>
            <a:xfrm>
              <a:off x="0" y="0"/>
              <a:ext cx="548181" cy="480520"/>
            </a:xfrm>
            <a:custGeom>
              <a:avLst/>
              <a:gdLst/>
              <a:ahLst/>
              <a:cxnLst/>
              <a:rect l="l" t="t" r="r" b="b"/>
              <a:pathLst>
                <a:path w="548181" h="480520">
                  <a:moveTo>
                    <a:pt x="55794" y="0"/>
                  </a:moveTo>
                  <a:lnTo>
                    <a:pt x="492387" y="0"/>
                  </a:lnTo>
                  <a:cubicBezTo>
                    <a:pt x="523201" y="0"/>
                    <a:pt x="548181" y="24980"/>
                    <a:pt x="548181" y="55794"/>
                  </a:cubicBezTo>
                  <a:lnTo>
                    <a:pt x="548181" y="424726"/>
                  </a:lnTo>
                  <a:cubicBezTo>
                    <a:pt x="548181" y="455541"/>
                    <a:pt x="523201" y="480520"/>
                    <a:pt x="492387" y="480520"/>
                  </a:cubicBezTo>
                  <a:lnTo>
                    <a:pt x="55794" y="480520"/>
                  </a:lnTo>
                  <a:cubicBezTo>
                    <a:pt x="24980" y="480520"/>
                    <a:pt x="0" y="455541"/>
                    <a:pt x="0" y="424726"/>
                  </a:cubicBezTo>
                  <a:lnTo>
                    <a:pt x="0" y="55794"/>
                  </a:lnTo>
                  <a:cubicBezTo>
                    <a:pt x="0" y="24980"/>
                    <a:pt x="24980" y="0"/>
                    <a:pt x="55794" y="0"/>
                  </a:cubicBezTo>
                  <a:close/>
                </a:path>
              </a:pathLst>
            </a:custGeom>
            <a:solidFill>
              <a:srgbClr val="BCA37F"/>
            </a:solidFill>
          </p:spPr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8A8CEBB7-2B62-4E33-48B5-32845A37535A}"/>
                </a:ext>
              </a:extLst>
            </p:cNvPr>
            <p:cNvSpPr txBox="1"/>
            <p:nvPr/>
          </p:nvSpPr>
          <p:spPr>
            <a:xfrm>
              <a:off x="0" y="-295275"/>
              <a:ext cx="548181" cy="775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000"/>
                </a:lnSpc>
              </a:pPr>
              <a:r>
                <a:rPr lang="en-US" sz="7500" spc="675">
                  <a:solidFill>
                    <a:srgbClr val="FFF2D8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</a:p>
          </p:txBody>
        </p:sp>
      </p:grpSp>
      <p:sp>
        <p:nvSpPr>
          <p:cNvPr id="29" name="TextBox 18">
            <a:extLst>
              <a:ext uri="{FF2B5EF4-FFF2-40B4-BE49-F238E27FC236}">
                <a16:creationId xmlns:a16="http://schemas.microsoft.com/office/drawing/2014/main" id="{655C0529-8583-55A8-5637-DDC2E2064C4F}"/>
              </a:ext>
            </a:extLst>
          </p:cNvPr>
          <p:cNvSpPr txBox="1"/>
          <p:nvPr/>
        </p:nvSpPr>
        <p:spPr>
          <a:xfrm>
            <a:off x="5705203" y="4996361"/>
            <a:ext cx="3748533" cy="79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400" spc="18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 a pipeline to preprocess the data</a:t>
            </a:r>
          </a:p>
        </p:txBody>
      </p:sp>
      <p:grpSp>
        <p:nvGrpSpPr>
          <p:cNvPr id="30" name="Group 9">
            <a:extLst>
              <a:ext uri="{FF2B5EF4-FFF2-40B4-BE49-F238E27FC236}">
                <a16:creationId xmlns:a16="http://schemas.microsoft.com/office/drawing/2014/main" id="{2832E461-A7EB-DEF7-8C5A-75B3CC576DCD}"/>
              </a:ext>
            </a:extLst>
          </p:cNvPr>
          <p:cNvGrpSpPr/>
          <p:nvPr/>
        </p:nvGrpSpPr>
        <p:grpSpPr>
          <a:xfrm>
            <a:off x="5705203" y="1042958"/>
            <a:ext cx="1946891" cy="1533244"/>
            <a:chOff x="0" y="0"/>
            <a:chExt cx="512761" cy="403817"/>
          </a:xfrm>
        </p:grpSpPr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66FCCD57-3034-32C2-D659-85AD1F1E132D}"/>
                </a:ext>
              </a:extLst>
            </p:cNvPr>
            <p:cNvSpPr/>
            <p:nvPr/>
          </p:nvSpPr>
          <p:spPr>
            <a:xfrm>
              <a:off x="0" y="0"/>
              <a:ext cx="512761" cy="403817"/>
            </a:xfrm>
            <a:custGeom>
              <a:avLst/>
              <a:gdLst/>
              <a:ahLst/>
              <a:cxnLst/>
              <a:rect l="l" t="t" r="r" b="b"/>
              <a:pathLst>
                <a:path w="512761" h="403817">
                  <a:moveTo>
                    <a:pt x="59648" y="0"/>
                  </a:moveTo>
                  <a:lnTo>
                    <a:pt x="453113" y="0"/>
                  </a:lnTo>
                  <a:cubicBezTo>
                    <a:pt x="486056" y="0"/>
                    <a:pt x="512761" y="26705"/>
                    <a:pt x="512761" y="59648"/>
                  </a:cubicBezTo>
                  <a:lnTo>
                    <a:pt x="512761" y="344169"/>
                  </a:lnTo>
                  <a:cubicBezTo>
                    <a:pt x="512761" y="377112"/>
                    <a:pt x="486056" y="403817"/>
                    <a:pt x="453113" y="403817"/>
                  </a:cubicBezTo>
                  <a:lnTo>
                    <a:pt x="59648" y="403817"/>
                  </a:lnTo>
                  <a:cubicBezTo>
                    <a:pt x="26705" y="403817"/>
                    <a:pt x="0" y="377112"/>
                    <a:pt x="0" y="344169"/>
                  </a:cubicBezTo>
                  <a:lnTo>
                    <a:pt x="0" y="59648"/>
                  </a:lnTo>
                  <a:cubicBezTo>
                    <a:pt x="0" y="26705"/>
                    <a:pt x="26705" y="0"/>
                    <a:pt x="59648" y="0"/>
                  </a:cubicBezTo>
                  <a:close/>
                </a:path>
              </a:pathLst>
            </a:custGeom>
            <a:solidFill>
              <a:srgbClr val="113946"/>
            </a:solidFill>
          </p:spPr>
        </p:sp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93C9AAC3-AAC5-A755-2A8A-50DE46E0504E}"/>
                </a:ext>
              </a:extLst>
            </p:cNvPr>
            <p:cNvSpPr txBox="1"/>
            <p:nvPr/>
          </p:nvSpPr>
          <p:spPr>
            <a:xfrm>
              <a:off x="0" y="-295275"/>
              <a:ext cx="512761" cy="699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000"/>
                </a:lnSpc>
              </a:pPr>
              <a:r>
                <a:rPr lang="en-US" sz="7500" spc="675" dirty="0">
                  <a:solidFill>
                    <a:srgbClr val="FFF2D8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</a:p>
          </p:txBody>
        </p:sp>
      </p:grpSp>
      <p:sp>
        <p:nvSpPr>
          <p:cNvPr id="33" name="TextBox 17">
            <a:extLst>
              <a:ext uri="{FF2B5EF4-FFF2-40B4-BE49-F238E27FC236}">
                <a16:creationId xmlns:a16="http://schemas.microsoft.com/office/drawing/2014/main" id="{64DCB0ED-98F2-A7FC-BA21-D06EB754D362}"/>
              </a:ext>
            </a:extLst>
          </p:cNvPr>
          <p:cNvSpPr txBox="1"/>
          <p:nvPr/>
        </p:nvSpPr>
        <p:spPr>
          <a:xfrm>
            <a:off x="7861645" y="947708"/>
            <a:ext cx="42541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400" spc="18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Separate input features into numeric and categorical for different pipelines</a:t>
            </a:r>
          </a:p>
        </p:txBody>
      </p:sp>
    </p:spTree>
    <p:extLst>
      <p:ext uri="{BB962C8B-B14F-4D97-AF65-F5344CB8AC3E}">
        <p14:creationId xmlns:p14="http://schemas.microsoft.com/office/powerpoint/2010/main" val="381087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2" grpId="0"/>
      <p:bldP spid="29" grpId="0"/>
      <p:bldP spid="3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74A877-3484-F368-4B75-0CD8DB298B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MODELLING AND EVALUATION</a:t>
            </a:r>
            <a:endParaRPr lang="en-G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802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A35158-1453-9F95-1031-6E1B90EF71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Mr. Nfayem Imoro</a:t>
            </a:r>
            <a:endParaRPr lang="en-GH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121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C1B60-8F40-7A3F-940E-BDD19CC7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85C4C-3C04-EB74-8646-5DA0778A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45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D9005B-A843-0AAB-8D3E-97B791789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7" t="28560" r="2409" b="5262"/>
          <a:stretch/>
        </p:blipFill>
        <p:spPr>
          <a:xfrm>
            <a:off x="1466031" y="1247804"/>
            <a:ext cx="9259939" cy="521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92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C1B60-8F40-7A3F-940E-BDD19CC7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Pipeline Structure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85C4C-3C04-EB74-8646-5DA0778A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46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8E7DF4-4E7A-B923-66FC-C952CA484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112" y="1005840"/>
            <a:ext cx="8643777" cy="569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61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D66F-7E3D-1C6F-2031-40384960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Scores of Original Dataset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520AD-A486-514E-96E8-70777CDE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47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EAB78-8ABF-636F-E4B3-FE7913E46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5" t="34267" r="3898" b="7547"/>
          <a:stretch/>
        </p:blipFill>
        <p:spPr>
          <a:xfrm>
            <a:off x="1199250" y="1145012"/>
            <a:ext cx="9793500" cy="529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55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B0DF-271C-5EBB-D9E2-956165E2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Challenges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F3791E-D53C-2DD5-AAB2-8B2E200A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48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3018A-F928-DFAD-65FF-40F210A68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0" t="21067" r="2737" b="5600"/>
          <a:stretch/>
        </p:blipFill>
        <p:spPr>
          <a:xfrm>
            <a:off x="4614679" y="1466403"/>
            <a:ext cx="7466255" cy="4696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A3DCC7-44C9-E127-044C-DF9F52A3BAB5}"/>
              </a:ext>
            </a:extLst>
          </p:cNvPr>
          <p:cNvSpPr txBox="1"/>
          <p:nvPr/>
        </p:nvSpPr>
        <p:spPr>
          <a:xfrm>
            <a:off x="78332" y="1466403"/>
            <a:ext cx="453634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Large Dataset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Computationall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 expensive </a:t>
            </a:r>
            <a:r>
              <a:rPr lang="en-GB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Hyperparameter Tuning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FDF212-262A-19A1-D936-DE738682AD51}"/>
              </a:ext>
            </a:extLst>
          </p:cNvPr>
          <p:cNvCxnSpPr/>
          <p:nvPr/>
        </p:nvCxnSpPr>
        <p:spPr>
          <a:xfrm>
            <a:off x="4357722" y="1038201"/>
            <a:ext cx="0" cy="5667397"/>
          </a:xfrm>
          <a:prstGeom prst="line">
            <a:avLst/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624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DE5D3-9FCA-2303-E9EA-2E928096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Challenges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65670-7B76-3B96-EA7E-DDAF9868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49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CCA0DD-6148-CFE6-3E69-2080A7A7E38E}"/>
              </a:ext>
            </a:extLst>
          </p:cNvPr>
          <p:cNvSpPr txBox="1"/>
          <p:nvPr/>
        </p:nvSpPr>
        <p:spPr>
          <a:xfrm>
            <a:off x="7803264" y="1047263"/>
            <a:ext cx="2978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SAMPLED DATASET</a:t>
            </a:r>
            <a:endParaRPr lang="en-GH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34261-6DDA-4CAE-4326-A3033F23D5FB}"/>
              </a:ext>
            </a:extLst>
          </p:cNvPr>
          <p:cNvSpPr txBox="1"/>
          <p:nvPr/>
        </p:nvSpPr>
        <p:spPr>
          <a:xfrm>
            <a:off x="1724629" y="1047263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ORIGINAL DATASET</a:t>
            </a:r>
            <a:endParaRPr lang="en-GH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754EB9-7A20-EC58-C38C-A3A21CF0F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7" y="1729161"/>
            <a:ext cx="5859180" cy="3948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84C5D6-272B-E229-EB28-6CC2F7A7A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217" y="1729161"/>
            <a:ext cx="5859180" cy="405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22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09354-1D52-84CF-8BED-EC41BF80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Features for Churn Prediction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F8F38-F7DC-C506-7AE7-AC68D709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81610-9660-59C9-97BB-C97E909B1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93" y="1038202"/>
            <a:ext cx="5129934" cy="5196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67E03-03B5-A3D8-A171-142D691E2F4D}"/>
              </a:ext>
            </a:extLst>
          </p:cNvPr>
          <p:cNvSpPr txBox="1"/>
          <p:nvPr/>
        </p:nvSpPr>
        <p:spPr>
          <a:xfrm>
            <a:off x="6340475" y="1038201"/>
            <a:ext cx="6178550" cy="5137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H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 Information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H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Usage Patterns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H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Revenue and Revenue Generation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H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Activity Churn Indicators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H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 Variable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H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 Engineered Variable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359598-E027-0DF2-CBA0-15CFAC07F989}"/>
              </a:ext>
            </a:extLst>
          </p:cNvPr>
          <p:cNvCxnSpPr/>
          <p:nvPr/>
        </p:nvCxnSpPr>
        <p:spPr>
          <a:xfrm>
            <a:off x="6096000" y="1038201"/>
            <a:ext cx="0" cy="5667397"/>
          </a:xfrm>
          <a:prstGeom prst="line">
            <a:avLst/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679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C1B60-8F40-7A3F-940E-BDD19CC7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Challenges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85C4C-3C04-EB74-8646-5DA0778A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50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26C7E-A43A-C5AA-95B8-D8850CCA7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4" t="21333" r="28336" b="20672"/>
          <a:stretch/>
        </p:blipFill>
        <p:spPr>
          <a:xfrm>
            <a:off x="333561" y="1480567"/>
            <a:ext cx="5762439" cy="4136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DA2FE-547F-330B-D94D-0904B28D6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1" t="25600" r="30530" b="20434"/>
          <a:stretch/>
        </p:blipFill>
        <p:spPr>
          <a:xfrm>
            <a:off x="6451854" y="1480567"/>
            <a:ext cx="5479542" cy="4145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6E600-CF9E-B0F3-65D5-14E123C509CE}"/>
              </a:ext>
            </a:extLst>
          </p:cNvPr>
          <p:cNvSpPr txBox="1"/>
          <p:nvPr/>
        </p:nvSpPr>
        <p:spPr>
          <a:xfrm>
            <a:off x="7803264" y="1047263"/>
            <a:ext cx="2978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SAMPLED DATASET</a:t>
            </a:r>
            <a:endParaRPr lang="en-GH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15B256-BBFB-C8C8-04ED-0C090ECE8737}"/>
              </a:ext>
            </a:extLst>
          </p:cNvPr>
          <p:cNvSpPr txBox="1"/>
          <p:nvPr/>
        </p:nvSpPr>
        <p:spPr>
          <a:xfrm>
            <a:off x="1724629" y="1047263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ORIGINAL DATASET</a:t>
            </a:r>
            <a:endParaRPr lang="en-GH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543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371A-1E6A-26F8-26A8-FAE781B7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Scores and ROC of Sampled Dataset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4E9B0-9ED8-F6F9-52C0-183680FB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51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471399-0FF2-AAB0-C274-EB17DDBB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7" t="33511" r="3519" b="6756"/>
          <a:stretch/>
        </p:blipFill>
        <p:spPr>
          <a:xfrm>
            <a:off x="266965" y="2173269"/>
            <a:ext cx="5630915" cy="3149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6CB4F3-EFBC-9103-5E61-02BA41BA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011" y="1484624"/>
            <a:ext cx="5534024" cy="452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37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D8427-B386-A207-D2E2-409B7C09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8653FF-C9E9-31BD-DBB0-6E5E9DDA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52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88685-B444-7E8A-3260-C107FF756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9" t="30001" r="2082" b="12399"/>
          <a:stretch/>
        </p:blipFill>
        <p:spPr>
          <a:xfrm>
            <a:off x="132347" y="2180342"/>
            <a:ext cx="5829131" cy="3026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9AB7E9-06AD-C04F-D572-0AA62C0C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343" y="1431043"/>
            <a:ext cx="5532310" cy="452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38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74A877-3484-F368-4B75-0CD8DB298B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MODEL TESTING</a:t>
            </a:r>
            <a:endParaRPr lang="en-G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4150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B4C78B-510B-A2DE-028C-69E06C5CEB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62954" y="2262187"/>
            <a:ext cx="8151272" cy="2333625"/>
          </a:xfrm>
        </p:spPr>
        <p:txBody>
          <a:bodyPr/>
          <a:lstStyle/>
          <a:p>
            <a:r>
              <a:rPr lang="en-US" dirty="0"/>
              <a:t>Mr. Gabriel Kuma Koku</a:t>
            </a: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1049514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264A-32BF-0AB7-687A-FED0316F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Scores and ROC of Test Dataset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90619-BB5F-AA1B-F604-1F664F7F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55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67DBF-97E8-ACEE-89BA-DC1124D64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2" t="38400" r="2660" b="28400"/>
          <a:stretch/>
        </p:blipFill>
        <p:spPr>
          <a:xfrm>
            <a:off x="132347" y="2688944"/>
            <a:ext cx="6080760" cy="1844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8D3F52-4361-8804-D142-758AD3A0C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478" y="1259275"/>
            <a:ext cx="5750293" cy="47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226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D66F-7E3D-1C6F-2031-40384960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 of Test Dataset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520AD-A486-514E-96E8-70777CDE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56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471F2-EAEE-6115-3BA2-0F4517F69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4" t="27867" r="5562" b="16800"/>
          <a:stretch/>
        </p:blipFill>
        <p:spPr>
          <a:xfrm>
            <a:off x="1078985" y="1211580"/>
            <a:ext cx="10034031" cy="48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850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DFBE4-716C-467F-2FB1-523C454B4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Confusion Matrix for Test Dataset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E1F0AC-21B2-DC17-A3FB-527EABB9D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57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7B75-86EA-28E7-D3F6-31ECA517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7153"/>
          <a:stretch/>
        </p:blipFill>
        <p:spPr>
          <a:xfrm>
            <a:off x="315300" y="1933671"/>
            <a:ext cx="11561401" cy="29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62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DFBE4-716C-467F-2FB1-523C454B4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Confusion Matrix for Test Dataset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E1F0AC-21B2-DC17-A3FB-527EABB9D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58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7B75-86EA-28E7-D3F6-31ECA517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714" b="34486"/>
          <a:stretch/>
        </p:blipFill>
        <p:spPr>
          <a:xfrm>
            <a:off x="383217" y="1997964"/>
            <a:ext cx="11425566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04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DFBE4-716C-467F-2FB1-523C454B4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FNN Confusion Matrix for Test Dataset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E1F0AC-21B2-DC17-A3FB-527EABB9D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59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E7B75-86EA-28E7-D3F6-31ECA517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136"/>
          <a:stretch/>
        </p:blipFill>
        <p:spPr>
          <a:xfrm>
            <a:off x="365054" y="2032178"/>
            <a:ext cx="11461893" cy="305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159C-25E4-3757-1C34-E4E9A215E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Engineered Features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CEE7ED-7ABF-AEFE-949E-B30306D84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C136F-FF78-1FDE-3803-0350728C9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3" t="12060" r="40366" b="38997"/>
          <a:stretch/>
        </p:blipFill>
        <p:spPr>
          <a:xfrm>
            <a:off x="132347" y="1827024"/>
            <a:ext cx="5808144" cy="3637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95C826-EA00-BC85-5352-725B8F627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3" t="60188" r="40366" b="4133"/>
          <a:stretch/>
        </p:blipFill>
        <p:spPr>
          <a:xfrm>
            <a:off x="6287553" y="1827024"/>
            <a:ext cx="5808144" cy="26513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6873F-C19C-860D-FEB2-A1971B107206}"/>
              </a:ext>
            </a:extLst>
          </p:cNvPr>
          <p:cNvSpPr txBox="1"/>
          <p:nvPr/>
        </p:nvSpPr>
        <p:spPr>
          <a:xfrm>
            <a:off x="7050655" y="1047263"/>
            <a:ext cx="4281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DAYS_SINCE_LAST_ACTIVITY</a:t>
            </a:r>
            <a:endParaRPr lang="en-GH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21930-9AF8-993E-D546-4510635206BA}"/>
              </a:ext>
            </a:extLst>
          </p:cNvPr>
          <p:cNvSpPr txBox="1"/>
          <p:nvPr/>
        </p:nvSpPr>
        <p:spPr>
          <a:xfrm>
            <a:off x="1559893" y="1047263"/>
            <a:ext cx="3257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ENGAGEMENT SCORE</a:t>
            </a:r>
            <a:endParaRPr lang="en-GH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372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74A877-3484-F368-4B75-0CD8DB298B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7432" y="2262187"/>
            <a:ext cx="7499985" cy="233362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MODEL DEPLOYMENT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(CHURN PREDICTOR APP)</a:t>
            </a:r>
            <a:endParaRPr lang="en-G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5712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C1B60-8F40-7A3F-940E-BDD19CC7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Page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85C4C-3C04-EB74-8646-5DA0778A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61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972BF9-02B8-ABCA-5A01-59DB3CB9B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" y="1025283"/>
            <a:ext cx="9875009" cy="560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768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C1B60-8F40-7A3F-940E-BDD19CC7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85C4C-3C04-EB74-8646-5DA0778A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62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B9A207-6C53-437C-5694-3EC3B7638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71" y="1002885"/>
            <a:ext cx="9974059" cy="56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523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C1F37-C11E-10DD-978D-A6B05CEB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Page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1CEB94-F7CD-55B6-35C2-A08E5072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63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B96F5-C5D2-44D2-B885-A9A75765B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83" y="1148548"/>
            <a:ext cx="9782035" cy="555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44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B0DF-271C-5EBB-D9E2-956165E2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Page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F3791E-D53C-2DD5-AAB2-8B2E200A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64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C7A7C-2358-8656-3363-2A4593805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02" y="987769"/>
            <a:ext cx="9690595" cy="55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408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552D-BC23-020E-1E0C-B82BCDB8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Page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84C182-8871-6DB9-0DDA-655F06AF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65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22C56-5EA2-B256-91F4-56A21A169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71" y="1000152"/>
            <a:ext cx="9764259" cy="55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541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D66F-7E3D-1C6F-2031-40384960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Page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520AD-A486-514E-96E8-70777CDE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66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00D97-4229-5E80-A082-915233B24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58" y="1060240"/>
            <a:ext cx="9937483" cy="56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038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7F1A0-D903-DD3F-DC02-BAFF6B57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Page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2C5A43-F15D-532E-3D4D-CF72E179D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67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D85D3-21BE-54F5-2BE6-44ED52BBC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126" y="1031238"/>
            <a:ext cx="9763747" cy="554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696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2B568-56AA-AA22-B266-0DAF0EDF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Page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89AACA-F57B-322B-0076-8AB2DB274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68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81F1F-69AB-C267-F0F5-A116F90D3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06" y="1020796"/>
            <a:ext cx="9364189" cy="531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605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FDE5-4A52-EF59-DFE9-0004B657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Links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7F5C81-B13E-DDCF-16A6-7E3ECDA6C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69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4928B-D515-FF4E-C9AE-D447BF4AB74B}"/>
              </a:ext>
            </a:extLst>
          </p:cNvPr>
          <p:cNvSpPr txBox="1"/>
          <p:nvPr/>
        </p:nvSpPr>
        <p:spPr>
          <a:xfrm>
            <a:off x="4019076" y="2459803"/>
            <a:ext cx="5627844" cy="1313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Link to GitHub Repository</a:t>
            </a:r>
            <a:endParaRPr lang="en-GB" sz="28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Link to Deployed Application</a:t>
            </a:r>
            <a:endParaRPr lang="en-GB" sz="28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7D26AED-8885-EFCE-E0AF-21DA13D7E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347" y="1164198"/>
            <a:ext cx="3846714" cy="384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61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74A877-3484-F368-4B75-0CD8DB298B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1" y="2262187"/>
            <a:ext cx="6299200" cy="233362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DATA UNDERSTANDING</a:t>
            </a:r>
            <a:endParaRPr lang="en-G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756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86656" y="3362546"/>
            <a:ext cx="2769413" cy="3495454"/>
            <a:chOff x="0" y="0"/>
            <a:chExt cx="1094089" cy="13809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4089" cy="1380920"/>
            </a:xfrm>
            <a:custGeom>
              <a:avLst/>
              <a:gdLst/>
              <a:ahLst/>
              <a:cxnLst/>
              <a:rect l="l" t="t" r="r" b="b"/>
              <a:pathLst>
                <a:path w="1094089" h="1380920">
                  <a:moveTo>
                    <a:pt x="0" y="0"/>
                  </a:moveTo>
                  <a:lnTo>
                    <a:pt x="1094089" y="0"/>
                  </a:lnTo>
                  <a:lnTo>
                    <a:pt x="1094089" y="1380920"/>
                  </a:lnTo>
                  <a:lnTo>
                    <a:pt x="0" y="1380920"/>
                  </a:lnTo>
                  <a:close/>
                </a:path>
              </a:pathLst>
            </a:custGeom>
            <a:solidFill>
              <a:srgbClr val="113946">
                <a:alpha val="8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94089" cy="142854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08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556069" y="1472731"/>
            <a:ext cx="3849276" cy="1889815"/>
            <a:chOff x="0" y="0"/>
            <a:chExt cx="1520702" cy="7465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20702" cy="746593"/>
            </a:xfrm>
            <a:custGeom>
              <a:avLst/>
              <a:gdLst/>
              <a:ahLst/>
              <a:cxnLst/>
              <a:rect l="l" t="t" r="r" b="b"/>
              <a:pathLst>
                <a:path w="1520702" h="746593">
                  <a:moveTo>
                    <a:pt x="0" y="0"/>
                  </a:moveTo>
                  <a:lnTo>
                    <a:pt x="1520702" y="0"/>
                  </a:lnTo>
                  <a:lnTo>
                    <a:pt x="1520702" y="746593"/>
                  </a:lnTo>
                  <a:lnTo>
                    <a:pt x="0" y="746593"/>
                  </a:lnTo>
                  <a:close/>
                </a:path>
              </a:pathLst>
            </a:custGeom>
            <a:solidFill>
              <a:srgbClr val="113946">
                <a:alpha val="8470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20702" cy="79421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08"/>
                </a:lnSpc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94293" y="518208"/>
            <a:ext cx="4491075" cy="512542"/>
            <a:chOff x="0" y="0"/>
            <a:chExt cx="1774252" cy="2024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74252" cy="202486"/>
            </a:xfrm>
            <a:custGeom>
              <a:avLst/>
              <a:gdLst/>
              <a:ahLst/>
              <a:cxnLst/>
              <a:rect l="l" t="t" r="r" b="b"/>
              <a:pathLst>
                <a:path w="1774252" h="202486">
                  <a:moveTo>
                    <a:pt x="17238" y="0"/>
                  </a:moveTo>
                  <a:lnTo>
                    <a:pt x="1757013" y="0"/>
                  </a:lnTo>
                  <a:cubicBezTo>
                    <a:pt x="1761585" y="0"/>
                    <a:pt x="1765970" y="1816"/>
                    <a:pt x="1769203" y="5049"/>
                  </a:cubicBezTo>
                  <a:cubicBezTo>
                    <a:pt x="1772436" y="8282"/>
                    <a:pt x="1774252" y="12667"/>
                    <a:pt x="1774252" y="17238"/>
                  </a:cubicBezTo>
                  <a:lnTo>
                    <a:pt x="1774252" y="185247"/>
                  </a:lnTo>
                  <a:cubicBezTo>
                    <a:pt x="1774252" y="189819"/>
                    <a:pt x="1772436" y="194204"/>
                    <a:pt x="1769203" y="197437"/>
                  </a:cubicBezTo>
                  <a:cubicBezTo>
                    <a:pt x="1765970" y="200669"/>
                    <a:pt x="1761585" y="202486"/>
                    <a:pt x="1757013" y="202486"/>
                  </a:cubicBezTo>
                  <a:lnTo>
                    <a:pt x="17238" y="202486"/>
                  </a:lnTo>
                  <a:cubicBezTo>
                    <a:pt x="12667" y="202486"/>
                    <a:pt x="8282" y="200669"/>
                    <a:pt x="5049" y="197437"/>
                  </a:cubicBezTo>
                  <a:cubicBezTo>
                    <a:pt x="1816" y="194204"/>
                    <a:pt x="0" y="189819"/>
                    <a:pt x="0" y="185247"/>
                  </a:cubicBezTo>
                  <a:lnTo>
                    <a:pt x="0" y="17238"/>
                  </a:lnTo>
                  <a:cubicBezTo>
                    <a:pt x="0" y="12667"/>
                    <a:pt x="1816" y="8282"/>
                    <a:pt x="5049" y="5049"/>
                  </a:cubicBezTo>
                  <a:cubicBezTo>
                    <a:pt x="8282" y="1816"/>
                    <a:pt x="12667" y="0"/>
                    <a:pt x="17238" y="0"/>
                  </a:cubicBezTo>
                  <a:close/>
                </a:path>
              </a:pathLst>
            </a:custGeom>
            <a:solidFill>
              <a:srgbClr val="B9947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1774252" cy="29773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r>
                <a:rPr lang="en-US" sz="1666" spc="166">
                  <a:solidFill>
                    <a:srgbClr val="FFF2D8"/>
                  </a:solidFill>
                  <a:latin typeface="Roboto"/>
                  <a:ea typeface="Roboto"/>
                  <a:cs typeface="Roboto"/>
                  <a:sym typeface="Roboto"/>
                </a:rPr>
                <a:t>Azubian Expresso Challenge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85800" y="2916237"/>
            <a:ext cx="1082040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 spc="400">
                <a:solidFill>
                  <a:srgbClr val="FFF2D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THANK YOU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242366" y="429530"/>
            <a:ext cx="4542640" cy="512542"/>
            <a:chOff x="0" y="0"/>
            <a:chExt cx="1794623" cy="2024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94623" cy="202486"/>
            </a:xfrm>
            <a:custGeom>
              <a:avLst/>
              <a:gdLst/>
              <a:ahLst/>
              <a:cxnLst/>
              <a:rect l="l" t="t" r="r" b="b"/>
              <a:pathLst>
                <a:path w="1794623" h="202486">
                  <a:moveTo>
                    <a:pt x="17043" y="0"/>
                  </a:moveTo>
                  <a:lnTo>
                    <a:pt x="1777580" y="0"/>
                  </a:lnTo>
                  <a:cubicBezTo>
                    <a:pt x="1786993" y="0"/>
                    <a:pt x="1794623" y="7630"/>
                    <a:pt x="1794623" y="17043"/>
                  </a:cubicBezTo>
                  <a:lnTo>
                    <a:pt x="1794623" y="185443"/>
                  </a:lnTo>
                  <a:cubicBezTo>
                    <a:pt x="1794623" y="189963"/>
                    <a:pt x="1792828" y="194298"/>
                    <a:pt x="1789631" y="197494"/>
                  </a:cubicBezTo>
                  <a:cubicBezTo>
                    <a:pt x="1786435" y="200690"/>
                    <a:pt x="1782101" y="202486"/>
                    <a:pt x="1777580" y="202486"/>
                  </a:cubicBezTo>
                  <a:lnTo>
                    <a:pt x="17043" y="202486"/>
                  </a:lnTo>
                  <a:cubicBezTo>
                    <a:pt x="12523" y="202486"/>
                    <a:pt x="8188" y="200690"/>
                    <a:pt x="4992" y="197494"/>
                  </a:cubicBezTo>
                  <a:cubicBezTo>
                    <a:pt x="1796" y="194298"/>
                    <a:pt x="0" y="189963"/>
                    <a:pt x="0" y="185443"/>
                  </a:cubicBezTo>
                  <a:lnTo>
                    <a:pt x="0" y="17043"/>
                  </a:lnTo>
                  <a:cubicBezTo>
                    <a:pt x="0" y="12523"/>
                    <a:pt x="1796" y="8188"/>
                    <a:pt x="4992" y="4992"/>
                  </a:cubicBezTo>
                  <a:cubicBezTo>
                    <a:pt x="8188" y="1796"/>
                    <a:pt x="12523" y="0"/>
                    <a:pt x="17043" y="0"/>
                  </a:cubicBezTo>
                  <a:close/>
                </a:path>
              </a:pathLst>
            </a:custGeom>
            <a:solidFill>
              <a:srgbClr val="B9947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1794623" cy="29773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666"/>
                </a:lnSpc>
              </a:pPr>
              <a:endParaRPr sz="1200"/>
            </a:p>
          </p:txBody>
        </p:sp>
      </p:grpSp>
      <p:sp>
        <p:nvSpPr>
          <p:cNvPr id="16" name="Freeform 16"/>
          <p:cNvSpPr/>
          <p:nvPr/>
        </p:nvSpPr>
        <p:spPr>
          <a:xfrm>
            <a:off x="3645940" y="518208"/>
            <a:ext cx="525422" cy="318261"/>
          </a:xfrm>
          <a:custGeom>
            <a:avLst/>
            <a:gdLst/>
            <a:ahLst/>
            <a:cxnLst/>
            <a:rect l="l" t="t" r="r" b="b"/>
            <a:pathLst>
              <a:path w="788133" h="477391">
                <a:moveTo>
                  <a:pt x="0" y="0"/>
                </a:moveTo>
                <a:lnTo>
                  <a:pt x="788133" y="0"/>
                </a:lnTo>
                <a:lnTo>
                  <a:pt x="788133" y="477391"/>
                </a:lnTo>
                <a:lnTo>
                  <a:pt x="0" y="4773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0" y="496395"/>
            <a:ext cx="3645940" cy="29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0"/>
              </a:lnSpc>
            </a:pPr>
            <a:r>
              <a:rPr lang="en-US" sz="1600" spc="160">
                <a:solidFill>
                  <a:srgbClr val="FFF2D8"/>
                </a:solidFill>
                <a:latin typeface="Inter"/>
                <a:ea typeface="Inter"/>
                <a:cs typeface="Inter"/>
                <a:sym typeface="Inter"/>
              </a:rPr>
              <a:t>Powered By Team Switzerland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B4C78B-510B-A2DE-028C-69E06C5CEB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Mr. Moriah </a:t>
            </a:r>
            <a:r>
              <a:rPr lang="en-US" dirty="0" err="1"/>
              <a:t>Asare</a:t>
            </a: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1319456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B0DF-271C-5EBB-D9E2-956165E2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distribution of Churn?</a:t>
            </a:r>
            <a:endParaRPr lang="en-G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F3791E-D53C-2DD5-AAB2-8B2E200A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1978-8E73-4868-860C-9755863AAB12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4A39B-1C5A-4633-8AE2-875553601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33" y="2050390"/>
            <a:ext cx="7134733" cy="48076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9CE88B-093B-E238-4B94-869C83824C7A}"/>
              </a:ext>
            </a:extLst>
          </p:cNvPr>
          <p:cNvSpPr txBox="1"/>
          <p:nvPr/>
        </p:nvSpPr>
        <p:spPr>
          <a:xfrm>
            <a:off x="337310" y="907187"/>
            <a:ext cx="1151738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understand the overall churn rate in the dataset, providing a baseline for further analysis and highlighting the extent of the churn issue.</a:t>
            </a:r>
          </a:p>
        </p:txBody>
      </p:sp>
    </p:spTree>
    <p:extLst>
      <p:ext uri="{BB962C8B-B14F-4D97-AF65-F5344CB8AC3E}">
        <p14:creationId xmlns:p14="http://schemas.microsoft.com/office/powerpoint/2010/main" val="3897528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Новый шаблон" id="{86FFA49F-71E5-4468-ADF0-BB015AD7F91D}" vid="{3682573B-9D16-485D-91DF-5E4FA802BE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191951</TotalTime>
  <Words>1536</Words>
  <Application>Microsoft Office PowerPoint</Application>
  <PresentationFormat>Widescreen</PresentationFormat>
  <Paragraphs>241</Paragraphs>
  <Slides>70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1" baseType="lpstr">
      <vt:lpstr>Arial</vt:lpstr>
      <vt:lpstr>Calibri</vt:lpstr>
      <vt:lpstr>Calibri Light</vt:lpstr>
      <vt:lpstr>Consolas</vt:lpstr>
      <vt:lpstr>Helvetica World Bold</vt:lpstr>
      <vt:lpstr>Inter</vt:lpstr>
      <vt:lpstr>Roboto</vt:lpstr>
      <vt:lpstr>Roboto Bold</vt:lpstr>
      <vt:lpstr>Roboto Light</vt:lpstr>
      <vt:lpstr>Times New Roman</vt:lpstr>
      <vt:lpstr>Office Theme</vt:lpstr>
      <vt:lpstr>PowerPoint Presentation</vt:lpstr>
      <vt:lpstr>PowerPoint Presentation</vt:lpstr>
      <vt:lpstr>PowerPoint Presentation</vt:lpstr>
      <vt:lpstr>Optimizing Customer Retention for Azubian Expresso</vt:lpstr>
      <vt:lpstr>Description of Features for Churn Prediction</vt:lpstr>
      <vt:lpstr>Engineered Features</vt:lpstr>
      <vt:lpstr>PowerPoint Presentation</vt:lpstr>
      <vt:lpstr>PowerPoint Presentation</vt:lpstr>
      <vt:lpstr>What is the distribution of Churn?</vt:lpstr>
      <vt:lpstr>What is the distribution of Churn?</vt:lpstr>
      <vt:lpstr>How does the churn rate vary across different regions?</vt:lpstr>
      <vt:lpstr>How does the churn rate vary across different regions?</vt:lpstr>
      <vt:lpstr>How does user engagement vary with churn across different regions?</vt:lpstr>
      <vt:lpstr>How does user engagement vary with churn across different regions?</vt:lpstr>
      <vt:lpstr>PowerPoint Presentation</vt:lpstr>
      <vt:lpstr> What is the distribution of top packages with customer churn?</vt:lpstr>
      <vt:lpstr> What is the distribution of top packages with customer churn?</vt:lpstr>
      <vt:lpstr>How does the activation of top packages relate to churn rates?</vt:lpstr>
      <vt:lpstr>How does the activation of top packages relate to churn rates?</vt:lpstr>
      <vt:lpstr>How do different levels of call and data activity relate to customer churn?</vt:lpstr>
      <vt:lpstr>How do different levels of call and data activity relate to customer churn?</vt:lpstr>
      <vt:lpstr>How do different levels of call and data activity relate to customer churn?</vt:lpstr>
      <vt:lpstr>PowerPoint Presentation</vt:lpstr>
      <vt:lpstr>How does customer tenure affect churn rates?</vt:lpstr>
      <vt:lpstr>How does customer tenure affect churn rates?</vt:lpstr>
      <vt:lpstr>How do top-up amounts and monthly income relate to customer churn rates?</vt:lpstr>
      <vt:lpstr>How do top-up amounts and monthly income relate to customer churn rates?</vt:lpstr>
      <vt:lpstr>How do top-up amounts and monthly income relate to customer churn rates?</vt:lpstr>
      <vt:lpstr>How does the top-up amount and monthly income vary across different tenures, and how does this variation relate to customer churn rates?</vt:lpstr>
      <vt:lpstr>How does the top-up amount and monthly income vary across different tenures, and how does this variation relate to customer churn rates?</vt:lpstr>
      <vt:lpstr>How does the top-up amount and monthly income vary across different tenures, and how does this variation relate to customer churn rates?</vt:lpstr>
      <vt:lpstr>PowerPoint Presentation</vt:lpstr>
      <vt:lpstr>PowerPoint Presentation</vt:lpstr>
      <vt:lpstr>What is the relationship between customer regularity and churn?</vt:lpstr>
      <vt:lpstr>What is the relationship between customer regularity and churn?</vt:lpstr>
      <vt:lpstr>What is the likelihood of inactive customers churning?</vt:lpstr>
      <vt:lpstr>What is the likelihood of inactive customers churning?</vt:lpstr>
      <vt:lpstr>PowerPoint Presentation</vt:lpstr>
      <vt:lpstr>Dropping of Rows Based on Missing Data</vt:lpstr>
      <vt:lpstr>Classification of TOP_PACK</vt:lpstr>
      <vt:lpstr>Column Handling and Imputation Strategy</vt:lpstr>
      <vt:lpstr>Further Data Processing for Modelling</vt:lpstr>
      <vt:lpstr>PowerPoint Presentation</vt:lpstr>
      <vt:lpstr>PowerPoint Presentation</vt:lpstr>
      <vt:lpstr>Models</vt:lpstr>
      <vt:lpstr>Pipeline Structure</vt:lpstr>
      <vt:lpstr>Model Evaluation Scores of Original Dataset</vt:lpstr>
      <vt:lpstr>Modelling Challenges</vt:lpstr>
      <vt:lpstr>Modelling Challenges</vt:lpstr>
      <vt:lpstr>Modelling Challenges</vt:lpstr>
      <vt:lpstr>Model Evaluation Scores and ROC of Sampled Dataset</vt:lpstr>
      <vt:lpstr>Hyperparameter Tuning</vt:lpstr>
      <vt:lpstr>PowerPoint Presentation</vt:lpstr>
      <vt:lpstr>PowerPoint Presentation</vt:lpstr>
      <vt:lpstr>Model Evaluation Scores and ROC of Test Dataset</vt:lpstr>
      <vt:lpstr>Model Predictions of Test Dataset</vt:lpstr>
      <vt:lpstr>KNN Confusion Matrix for Test Dataset</vt:lpstr>
      <vt:lpstr>RF Confusion Matrix for Test Dataset</vt:lpstr>
      <vt:lpstr>FNN Confusion Matrix for Test Dataset</vt:lpstr>
      <vt:lpstr>PowerPoint Presentation</vt:lpstr>
      <vt:lpstr>Welcome Page</vt:lpstr>
      <vt:lpstr>Home Page</vt:lpstr>
      <vt:lpstr>Data Page</vt:lpstr>
      <vt:lpstr>Dashboard Page</vt:lpstr>
      <vt:lpstr>History Page</vt:lpstr>
      <vt:lpstr>History Page</vt:lpstr>
      <vt:lpstr>Prediction Page</vt:lpstr>
      <vt:lpstr>Prediction Page</vt:lpstr>
      <vt:lpstr>Relevant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Nfayem Imoro_Ayurvedic Medicine</dc:title>
  <dc:creator>Nfayem Imoro</dc:creator>
  <cp:keywords>Ayurvedic medicine</cp:keywords>
  <cp:lastModifiedBy>Nfayem Imoro</cp:lastModifiedBy>
  <cp:revision>1879</cp:revision>
  <cp:lastPrinted>2021-09-03T11:18:30Z</cp:lastPrinted>
  <dcterms:created xsi:type="dcterms:W3CDTF">2017-06-07T20:20:13Z</dcterms:created>
  <dcterms:modified xsi:type="dcterms:W3CDTF">2024-09-27T12:03:49Z</dcterms:modified>
  <cp:category>Nyarkotey College of Holistic Medicine</cp:category>
</cp:coreProperties>
</file>